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24"/>
  </p:notesMasterIdLst>
  <p:handoutMasterIdLst>
    <p:handoutMasterId r:id="rId25"/>
  </p:handoutMasterIdLst>
  <p:sldIdLst>
    <p:sldId id="776" r:id="rId6"/>
    <p:sldId id="715" r:id="rId7"/>
    <p:sldId id="932" r:id="rId8"/>
    <p:sldId id="887" r:id="rId9"/>
    <p:sldId id="933" r:id="rId10"/>
    <p:sldId id="934" r:id="rId11"/>
    <p:sldId id="935" r:id="rId12"/>
    <p:sldId id="936" r:id="rId13"/>
    <p:sldId id="937" r:id="rId14"/>
    <p:sldId id="938" r:id="rId15"/>
    <p:sldId id="939" r:id="rId16"/>
    <p:sldId id="940" r:id="rId17"/>
    <p:sldId id="941" r:id="rId18"/>
    <p:sldId id="942" r:id="rId19"/>
    <p:sldId id="943" r:id="rId20"/>
    <p:sldId id="944" r:id="rId21"/>
    <p:sldId id="945" r:id="rId22"/>
    <p:sldId id="946" r:id="rId23"/>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CF5"/>
    <a:srgbClr val="0070C0"/>
    <a:srgbClr val="65B2E6"/>
    <a:srgbClr val="6699FF"/>
    <a:srgbClr val="CB076E"/>
    <a:srgbClr val="FF99FF"/>
    <a:srgbClr val="CC99FF"/>
    <a:srgbClr val="FFCC66"/>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12F622-9F85-48DD-99FE-88681FD50BE6}" v="2" dt="2026-04-20T08:14:31.9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63565" autoAdjust="0"/>
  </p:normalViewPr>
  <p:slideViewPr>
    <p:cSldViewPr snapToGrid="0" snapToObjects="1">
      <p:cViewPr varScale="1">
        <p:scale>
          <a:sx n="79" d="100"/>
          <a:sy n="79" d="100"/>
        </p:scale>
        <p:origin x="773" y="7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79A589F9-51BC-4849-BD83-2C52D06BCDDA}"/>
    <pc:docChg chg="modMainMaster">
      <pc:chgData name="Lucas, Tania" userId="232b37cb-a817-446c-b5f8-6c2be3ba9e7b" providerId="ADAL" clId="{79A589F9-51BC-4849-BD83-2C52D06BCDDA}" dt="2026-04-20T08:18:01.211" v="10" actId="732"/>
      <pc:docMkLst>
        <pc:docMk/>
      </pc:docMkLst>
      <pc:sldMasterChg chg="modSp mod modSldLayout">
        <pc:chgData name="Lucas, Tania" userId="232b37cb-a817-446c-b5f8-6c2be3ba9e7b" providerId="ADAL" clId="{79A589F9-51BC-4849-BD83-2C52D06BCDDA}" dt="2026-04-20T08:16:54.095" v="9" actId="732"/>
        <pc:sldMasterMkLst>
          <pc:docMk/>
          <pc:sldMasterMk cId="700887908" sldId="2147483753"/>
        </pc:sldMasterMkLst>
        <pc:picChg chg="mod modCrop">
          <ac:chgData name="Lucas, Tania" userId="232b37cb-a817-446c-b5f8-6c2be3ba9e7b" providerId="ADAL" clId="{79A589F9-51BC-4849-BD83-2C52D06BCDDA}" dt="2026-04-20T08:16:54.095" v="9" actId="732"/>
          <ac:picMkLst>
            <pc:docMk/>
            <pc:sldMasterMk cId="700887908" sldId="2147483753"/>
            <ac:picMk id="8" creationId="{21E9D45D-B271-5D41-A966-131A637835F9}"/>
          </ac:picMkLst>
        </pc:picChg>
        <pc:sldLayoutChg chg="modSp mod">
          <pc:chgData name="Lucas, Tania" userId="232b37cb-a817-446c-b5f8-6c2be3ba9e7b" providerId="ADAL" clId="{79A589F9-51BC-4849-BD83-2C52D06BCDDA}" dt="2026-04-20T08:16:24.810" v="7" actId="732"/>
          <pc:sldLayoutMkLst>
            <pc:docMk/>
            <pc:sldMasterMk cId="700887908" sldId="2147483753"/>
            <pc:sldLayoutMk cId="207022557" sldId="2147483671"/>
          </pc:sldLayoutMkLst>
          <pc:picChg chg="mod modCrop">
            <ac:chgData name="Lucas, Tania" userId="232b37cb-a817-446c-b5f8-6c2be3ba9e7b" providerId="ADAL" clId="{79A589F9-51BC-4849-BD83-2C52D06BCDDA}" dt="2026-04-20T08:16:24.810" v="7" actId="732"/>
            <ac:picMkLst>
              <pc:docMk/>
              <pc:sldMasterMk cId="700887908" sldId="2147483753"/>
              <pc:sldLayoutMk cId="207022557" sldId="2147483671"/>
              <ac:picMk id="7" creationId="{00000000-0000-0000-0000-000000000000}"/>
            </ac:picMkLst>
          </pc:picChg>
        </pc:sldLayoutChg>
      </pc:sldMasterChg>
      <pc:sldMasterChg chg="modSp mod modSldLayout">
        <pc:chgData name="Lucas, Tania" userId="232b37cb-a817-446c-b5f8-6c2be3ba9e7b" providerId="ADAL" clId="{79A589F9-51BC-4849-BD83-2C52D06BCDDA}" dt="2026-04-20T08:18:01.211" v="10" actId="732"/>
        <pc:sldMasterMkLst>
          <pc:docMk/>
          <pc:sldMasterMk cId="4074388460" sldId="2147483754"/>
        </pc:sldMasterMkLst>
        <pc:picChg chg="mod modCrop">
          <ac:chgData name="Lucas, Tania" userId="232b37cb-a817-446c-b5f8-6c2be3ba9e7b" providerId="ADAL" clId="{79A589F9-51BC-4849-BD83-2C52D06BCDDA}" dt="2026-04-20T08:18:01.211" v="10" actId="732"/>
          <ac:picMkLst>
            <pc:docMk/>
            <pc:sldMasterMk cId="4074388460" sldId="2147483754"/>
            <ac:picMk id="8" creationId="{21E9D45D-B271-5D41-A966-131A637835F9}"/>
          </ac:picMkLst>
        </pc:picChg>
        <pc:sldLayoutChg chg="addSp delSp modSp mod">
          <pc:chgData name="Lucas, Tania" userId="232b37cb-a817-446c-b5f8-6c2be3ba9e7b" providerId="ADAL" clId="{79A589F9-51BC-4849-BD83-2C52D06BCDDA}" dt="2026-04-20T08:15:08.862" v="6" actId="14100"/>
          <pc:sldLayoutMkLst>
            <pc:docMk/>
            <pc:sldMasterMk cId="4074388460" sldId="2147483754"/>
            <pc:sldLayoutMk cId="1761508181" sldId="2147483756"/>
          </pc:sldLayoutMkLst>
          <pc:spChg chg="add mod">
            <ac:chgData name="Lucas, Tania" userId="232b37cb-a817-446c-b5f8-6c2be3ba9e7b" providerId="ADAL" clId="{79A589F9-51BC-4849-BD83-2C52D06BCDDA}" dt="2026-04-20T08:13:10.346" v="0"/>
            <ac:spMkLst>
              <pc:docMk/>
              <pc:sldMasterMk cId="4074388460" sldId="2147483754"/>
              <pc:sldLayoutMk cId="1761508181" sldId="2147483756"/>
              <ac:spMk id="2" creationId="{F599EBF6-8AC9-66F0-5D6C-3F7795B5969E}"/>
            </ac:spMkLst>
          </pc:spChg>
          <pc:spChg chg="add del">
            <ac:chgData name="Lucas, Tania" userId="232b37cb-a817-446c-b5f8-6c2be3ba9e7b" providerId="ADAL" clId="{79A589F9-51BC-4849-BD83-2C52D06BCDDA}" dt="2026-04-20T08:14:31.911" v="1" actId="11529"/>
            <ac:spMkLst>
              <pc:docMk/>
              <pc:sldMasterMk cId="4074388460" sldId="2147483754"/>
              <pc:sldLayoutMk cId="1761508181" sldId="2147483756"/>
              <ac:spMk id="3" creationId="{C981271A-13B2-3145-B242-0B46C8D88261}"/>
            </ac:spMkLst>
          </pc:spChg>
          <pc:spChg chg="add mod">
            <ac:chgData name="Lucas, Tania" userId="232b37cb-a817-446c-b5f8-6c2be3ba9e7b" providerId="ADAL" clId="{79A589F9-51BC-4849-BD83-2C52D06BCDDA}" dt="2026-04-20T08:15:08.862" v="6" actId="14100"/>
            <ac:spMkLst>
              <pc:docMk/>
              <pc:sldMasterMk cId="4074388460" sldId="2147483754"/>
              <pc:sldLayoutMk cId="1761508181" sldId="2147483756"/>
              <ac:spMk id="4" creationId="{E102A45C-545D-91BE-E69A-7663EAF79DAF}"/>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4/20/2026</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4/20/2026</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rcRect l="59467" b="4"/>
          <a:stretch>
            <a:fillRect/>
          </a:stretch>
        </p:blipFill>
        <p:spPr>
          <a:xfrm>
            <a:off x="11449050" y="113907"/>
            <a:ext cx="643254" cy="68499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9EBF6-8AC9-66F0-5D6C-3F7795B5969E}"/>
              </a:ext>
            </a:extLst>
          </p:cNvPr>
          <p:cNvSpPr>
            <a:spLocks noGrp="1"/>
          </p:cNvSpPr>
          <p:nvPr>
            <p:ph type="title"/>
          </p:nvPr>
        </p:nvSpPr>
        <p:spPr/>
        <p:txBody>
          <a:bodyPr/>
          <a:lstStyle/>
          <a:p>
            <a:r>
              <a:rPr lang="en-GB"/>
              <a:t>Click to edit Master title style</a:t>
            </a:r>
          </a:p>
        </p:txBody>
      </p:sp>
      <p:sp>
        <p:nvSpPr>
          <p:cNvPr id="4" name="SmartArt Placeholder 3">
            <a:extLst>
              <a:ext uri="{FF2B5EF4-FFF2-40B4-BE49-F238E27FC236}">
                <a16:creationId xmlns:a16="http://schemas.microsoft.com/office/drawing/2014/main" id="{E102A45C-545D-91BE-E69A-7663EAF79DAF}"/>
              </a:ext>
            </a:extLst>
          </p:cNvPr>
          <p:cNvSpPr>
            <a:spLocks noGrp="1"/>
          </p:cNvSpPr>
          <p:nvPr>
            <p:ph type="dgm" sz="quarter" idx="10"/>
          </p:nvPr>
        </p:nvSpPr>
        <p:spPr>
          <a:xfrm>
            <a:off x="10515600" y="207963"/>
            <a:ext cx="914400" cy="573087"/>
          </a:xfrm>
          <a:solidFill>
            <a:schemeClr val="bg1"/>
          </a:solidFill>
          <a:ln>
            <a:solidFill>
              <a:schemeClr val="bg1"/>
            </a:solidFill>
          </a:ln>
        </p:spPr>
        <p:txBody>
          <a:bodyPr/>
          <a:lstStyle>
            <a:lvl1pPr>
              <a:defRPr>
                <a:ln>
                  <a:solidFill>
                    <a:schemeClr val="bg1"/>
                  </a:solidFill>
                </a:ln>
                <a:solidFill>
                  <a:schemeClr val="bg1"/>
                </a:solidFill>
              </a:defRPr>
            </a:lvl1pPr>
          </a:lstStyle>
          <a:p>
            <a:endParaRPr lang="en-GB"/>
          </a:p>
        </p:txBody>
      </p:sp>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l="59467" b="10953"/>
          <a:stretch>
            <a:fillRect/>
          </a:stretch>
        </p:blipFill>
        <p:spPr>
          <a:xfrm>
            <a:off x="11449050" y="113906"/>
            <a:ext cx="643254" cy="609989"/>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59467" b="4"/>
          <a:stretch>
            <a:fillRect/>
          </a:stretch>
        </p:blipFill>
        <p:spPr>
          <a:xfrm>
            <a:off x="11449050" y="113907"/>
            <a:ext cx="643254" cy="684998"/>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US" sz="2400" dirty="0">
                <a:solidFill>
                  <a:srgbClr val="0077C8"/>
                </a:solidFill>
                <a:latin typeface="+mj-lt"/>
                <a:ea typeface="Lato" charset="0"/>
                <a:cs typeface="Lato" charset="0"/>
              </a:rPr>
              <a:t>On-line Exam Review – January 2026</a:t>
            </a: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7C8"/>
                </a:solidFill>
                <a:latin typeface="Arial" panose="020B0604020202020204" pitchFamily="34" charset="0"/>
                <a:ea typeface="Lato" charset="0"/>
                <a:cs typeface="Arial" panose="020B0604020202020204" pitchFamily="34" charset="0"/>
              </a:rPr>
              <a:t>Level 2 Children’s Care, Play, Learning and Development: Practice and Theory</a:t>
            </a:r>
          </a:p>
          <a:p>
            <a:pPr defTabSz="457200">
              <a:lnSpc>
                <a:spcPct val="100000"/>
              </a:lnSpc>
              <a:spcBef>
                <a:spcPts val="150"/>
              </a:spcBef>
              <a:defRPr/>
            </a:pPr>
            <a:r>
              <a:rPr lang="en-US" sz="2400" dirty="0">
                <a:solidFill>
                  <a:srgbClr val="0077C8"/>
                </a:solidFill>
              </a:rPr>
              <a:t>Unit 216 – Understanding Children’s Care, Play, Learning and Development </a:t>
            </a: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2" name="Picture 1">
            <a:extLst>
              <a:ext uri="{FF2B5EF4-FFF2-40B4-BE49-F238E27FC236}">
                <a16:creationId xmlns:a16="http://schemas.microsoft.com/office/drawing/2014/main" id="{6E5195F8-F75B-2945-C328-51B8067E8F9E}"/>
              </a:ext>
            </a:extLst>
          </p:cNvPr>
          <p:cNvPicPr>
            <a:picLocks noChangeAspect="1"/>
          </p:cNvPicPr>
          <p:nvPr/>
        </p:nvPicPr>
        <p:blipFill rotWithShape="1">
          <a:blip r:embed="rId3"/>
          <a:srcRect b="6719"/>
          <a:stretch/>
        </p:blipFill>
        <p:spPr>
          <a:xfrm>
            <a:off x="0" y="2145354"/>
            <a:ext cx="12192000" cy="4712646"/>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B6427-97C0-C030-8CCD-F733753E2A8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81FE6C5-D96C-3536-349D-CB44D3507B7E}"/>
              </a:ext>
            </a:extLst>
          </p:cNvPr>
          <p:cNvSpPr txBox="1"/>
          <p:nvPr/>
        </p:nvSpPr>
        <p:spPr>
          <a:xfrm>
            <a:off x="7500257" y="1461923"/>
            <a:ext cx="3838303" cy="4093428"/>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sz="1600" i="1" dirty="0">
                <a:solidFill>
                  <a:srgbClr val="0070C0"/>
                </a:solidFill>
              </a:rPr>
              <a:t>The use of the command verb Name allowed learners to gain a valuable 3 marks for a basic 1-word response. This learner has responded appropriately and gained full marks. They have read and understood what is required although by naming more than one resource on the same line they have risked losing marks. Had the first response on each line been incorrect no marks would have been given even if the second response met requirements.</a:t>
            </a:r>
          </a:p>
          <a:p>
            <a:endParaRPr lang="en-GB" sz="1400" b="1" i="1" dirty="0">
              <a:solidFill>
                <a:srgbClr val="0070C0"/>
              </a:solidFill>
            </a:endParaRPr>
          </a:p>
          <a:p>
            <a:r>
              <a:rPr lang="en-GB" b="1" i="1" dirty="0">
                <a:solidFill>
                  <a:srgbClr val="0070C0"/>
                </a:solidFill>
              </a:rPr>
              <a:t>Marks awarded 3/3</a:t>
            </a:r>
          </a:p>
        </p:txBody>
      </p:sp>
      <p:sp>
        <p:nvSpPr>
          <p:cNvPr id="10" name="Speech Bubble: Rectangle with Corners Rounded 9">
            <a:extLst>
              <a:ext uri="{FF2B5EF4-FFF2-40B4-BE49-F238E27FC236}">
                <a16:creationId xmlns:a16="http://schemas.microsoft.com/office/drawing/2014/main" id="{75B028D4-6057-8016-BA92-55B3AE52E66D}"/>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7908BF09-BA98-F4A5-5DD7-468D6875BCF6}"/>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63CE6F52-DD23-40DB-1DC5-0D0B6D5EF815}"/>
              </a:ext>
            </a:extLst>
          </p:cNvPr>
          <p:cNvSpPr/>
          <p:nvPr/>
        </p:nvSpPr>
        <p:spPr>
          <a:xfrm>
            <a:off x="7053943" y="1095284"/>
            <a:ext cx="4759686" cy="475103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17F57793-3CE0-186E-E8E8-E8E0D5E9488E}"/>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7(b) Candidate’s answer with Principal Examiner’s comments</a:t>
            </a:r>
          </a:p>
        </p:txBody>
      </p:sp>
      <p:pic>
        <p:nvPicPr>
          <p:cNvPr id="3" name="Picture 2" descr="A screenshot of a computer&#10;&#10;AI-generated content may be incorrect.">
            <a:extLst>
              <a:ext uri="{FF2B5EF4-FFF2-40B4-BE49-F238E27FC236}">
                <a16:creationId xmlns:a16="http://schemas.microsoft.com/office/drawing/2014/main" id="{69B6C4C9-4AD1-8A6C-6534-E7EA4F427B13}"/>
              </a:ext>
            </a:extLst>
          </p:cNvPr>
          <p:cNvPicPr>
            <a:picLocks noChangeAspect="1"/>
          </p:cNvPicPr>
          <p:nvPr/>
        </p:nvPicPr>
        <p:blipFill>
          <a:blip r:embed="rId2"/>
          <a:srcRect r="24418"/>
          <a:stretch>
            <a:fillRect/>
          </a:stretch>
        </p:blipFill>
        <p:spPr>
          <a:xfrm>
            <a:off x="282576" y="1111119"/>
            <a:ext cx="4193172" cy="4038950"/>
          </a:xfrm>
          <a:prstGeom prst="rect">
            <a:avLst/>
          </a:prstGeom>
        </p:spPr>
      </p:pic>
    </p:spTree>
    <p:extLst>
      <p:ext uri="{BB962C8B-B14F-4D97-AF65-F5344CB8AC3E}">
        <p14:creationId xmlns:p14="http://schemas.microsoft.com/office/powerpoint/2010/main" val="7791233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DFBFAF-31A0-9F2B-5309-AA5D77C6EE80}"/>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72D7C07E-B262-BE7E-6752-AF51BA7C0C66}"/>
              </a:ext>
            </a:extLst>
          </p:cNvPr>
          <p:cNvSpPr>
            <a:spLocks noGrp="1"/>
          </p:cNvSpPr>
          <p:nvPr>
            <p:ph type="title"/>
          </p:nvPr>
        </p:nvSpPr>
        <p:spPr>
          <a:xfrm>
            <a:off x="282012" y="208722"/>
            <a:ext cx="5091890" cy="447261"/>
          </a:xfrm>
        </p:spPr>
        <p:txBody>
          <a:bodyPr/>
          <a:lstStyle/>
          <a:p>
            <a:r>
              <a:rPr lang="en-GB" sz="1800" dirty="0"/>
              <a:t>Question 8(a) and mark scheme </a:t>
            </a:r>
          </a:p>
        </p:txBody>
      </p:sp>
      <p:sp>
        <p:nvSpPr>
          <p:cNvPr id="12" name="TextBox 11">
            <a:extLst>
              <a:ext uri="{FF2B5EF4-FFF2-40B4-BE49-F238E27FC236}">
                <a16:creationId xmlns:a16="http://schemas.microsoft.com/office/drawing/2014/main" id="{D5CFF639-C3AE-16FA-02FF-DB6A6756DEB7}"/>
              </a:ext>
            </a:extLst>
          </p:cNvPr>
          <p:cNvSpPr txBox="1"/>
          <p:nvPr/>
        </p:nvSpPr>
        <p:spPr>
          <a:xfrm>
            <a:off x="6405261" y="64030"/>
            <a:ext cx="3771868" cy="738664"/>
          </a:xfrm>
          <a:prstGeom prst="rect">
            <a:avLst/>
          </a:prstGeom>
          <a:noFill/>
        </p:spPr>
        <p:txBody>
          <a:bodyPr wrap="square">
            <a:spAutoFit/>
          </a:bodyPr>
          <a:lstStyle/>
          <a:p>
            <a:r>
              <a:rPr lang="en-US" sz="1400" dirty="0">
                <a:solidFill>
                  <a:schemeClr val="accent1"/>
                </a:solidFill>
                <a:highlight>
                  <a:srgbClr val="FFFF00"/>
                </a:highlight>
              </a:rPr>
              <a:t>Command Verb: </a:t>
            </a:r>
            <a:r>
              <a:rPr lang="en-US" sz="1400" b="1" i="1" dirty="0">
                <a:solidFill>
                  <a:schemeClr val="accent1"/>
                </a:solidFill>
                <a:highlight>
                  <a:srgbClr val="FFFF00"/>
                </a:highlight>
              </a:rPr>
              <a:t>Outline</a:t>
            </a:r>
            <a:r>
              <a:rPr lang="en-US" sz="1400" i="1" dirty="0">
                <a:solidFill>
                  <a:schemeClr val="accent1"/>
                </a:solidFill>
                <a:highlight>
                  <a:srgbClr val="FFFF00"/>
                </a:highlight>
              </a:rPr>
              <a:t> </a:t>
            </a:r>
          </a:p>
          <a:p>
            <a:r>
              <a:rPr lang="en-US" sz="1400" i="1" dirty="0">
                <a:solidFill>
                  <a:schemeClr val="accent1"/>
                </a:solidFill>
                <a:highlight>
                  <a:srgbClr val="FFFF00"/>
                </a:highlight>
              </a:rPr>
              <a:t>Set out the main points/provide a </a:t>
            </a:r>
          </a:p>
          <a:p>
            <a:r>
              <a:rPr lang="en-US" sz="1400" i="1" dirty="0">
                <a:solidFill>
                  <a:schemeClr val="accent1"/>
                </a:solidFill>
                <a:highlight>
                  <a:srgbClr val="FFFF00"/>
                </a:highlight>
              </a:rPr>
              <a:t>brief description or main characteristics</a:t>
            </a:r>
          </a:p>
        </p:txBody>
      </p:sp>
      <p:pic>
        <p:nvPicPr>
          <p:cNvPr id="3" name="Picture 2" descr="A screenshot of a screen&#10;&#10;AI-generated content may be incorrect.">
            <a:extLst>
              <a:ext uri="{FF2B5EF4-FFF2-40B4-BE49-F238E27FC236}">
                <a16:creationId xmlns:a16="http://schemas.microsoft.com/office/drawing/2014/main" id="{6D9FBA42-664D-7DCB-ED0F-A33EFFDF4B56}"/>
              </a:ext>
            </a:extLst>
          </p:cNvPr>
          <p:cNvPicPr>
            <a:picLocks noChangeAspect="1"/>
          </p:cNvPicPr>
          <p:nvPr/>
        </p:nvPicPr>
        <p:blipFill>
          <a:blip r:embed="rId2"/>
          <a:stretch>
            <a:fillRect/>
          </a:stretch>
        </p:blipFill>
        <p:spPr>
          <a:xfrm>
            <a:off x="419172" y="1050933"/>
            <a:ext cx="5243014" cy="1882303"/>
          </a:xfrm>
          <a:prstGeom prst="rect">
            <a:avLst/>
          </a:prstGeom>
        </p:spPr>
      </p:pic>
      <p:sp>
        <p:nvSpPr>
          <p:cNvPr id="6" name="TextBox 5">
            <a:extLst>
              <a:ext uri="{FF2B5EF4-FFF2-40B4-BE49-F238E27FC236}">
                <a16:creationId xmlns:a16="http://schemas.microsoft.com/office/drawing/2014/main" id="{E4019C8A-F168-479F-9F64-5F9965CAC943}"/>
              </a:ext>
            </a:extLst>
          </p:cNvPr>
          <p:cNvSpPr txBox="1"/>
          <p:nvPr/>
        </p:nvSpPr>
        <p:spPr>
          <a:xfrm>
            <a:off x="282012" y="4993852"/>
            <a:ext cx="5685651" cy="1846659"/>
          </a:xfrm>
          <a:prstGeom prst="rect">
            <a:avLst/>
          </a:prstGeom>
          <a:noFill/>
        </p:spPr>
        <p:txBody>
          <a:bodyPr wrap="square">
            <a:spAutoFit/>
          </a:bodyPr>
          <a:lstStyle/>
          <a:p>
            <a:r>
              <a:rPr lang="en-US" sz="1200" b="0" i="0" u="none" strike="noStrike" baseline="0" dirty="0">
                <a:solidFill>
                  <a:srgbClr val="000000"/>
                </a:solidFill>
                <a:latin typeface="Arial" panose="020B0604020202020204" pitchFamily="34" charset="0"/>
              </a:rPr>
              <a:t>Award up to </a:t>
            </a:r>
            <a:r>
              <a:rPr lang="en-US" sz="1200" b="1" i="0" u="none" strike="noStrike" baseline="0" dirty="0">
                <a:solidFill>
                  <a:srgbClr val="000000"/>
                </a:solidFill>
                <a:latin typeface="Arial" panose="020B0604020202020204" pitchFamily="34" charset="0"/>
              </a:rPr>
              <a:t>3 marks. </a:t>
            </a:r>
            <a:endParaRPr lang="en-US" sz="1200" b="0" i="0" u="none" strike="noStrike" baseline="0" dirty="0">
              <a:solidFill>
                <a:srgbClr val="000000"/>
              </a:solidFill>
              <a:latin typeface="Arial" panose="020B0604020202020204" pitchFamily="34" charset="0"/>
            </a:endParaRPr>
          </a:p>
          <a:p>
            <a:r>
              <a:rPr lang="en-US" sz="1200" b="1" i="0" u="none" strike="noStrike" baseline="0" dirty="0">
                <a:solidFill>
                  <a:srgbClr val="000000"/>
                </a:solidFill>
                <a:latin typeface="Arial" panose="020B0604020202020204" pitchFamily="34" charset="0"/>
              </a:rPr>
              <a:t>Award 0 marks </a:t>
            </a:r>
            <a:r>
              <a:rPr lang="en-US" sz="1200" b="0" i="0" u="none" strike="noStrike" baseline="0" dirty="0">
                <a:solidFill>
                  <a:srgbClr val="000000"/>
                </a:solidFill>
                <a:latin typeface="Arial" panose="020B0604020202020204" pitchFamily="34" charset="0"/>
              </a:rPr>
              <a:t>where response is not creditworthy. </a:t>
            </a:r>
          </a:p>
          <a:p>
            <a:r>
              <a:rPr lang="en-US" sz="1200" b="1" i="0" u="none" strike="noStrike" baseline="0" dirty="0">
                <a:solidFill>
                  <a:srgbClr val="000000"/>
                </a:solidFill>
                <a:latin typeface="Arial" panose="020B0604020202020204" pitchFamily="34" charset="0"/>
              </a:rPr>
              <a:t>Award 1 mark </a:t>
            </a:r>
            <a:r>
              <a:rPr lang="en-US" sz="1200" b="0" i="0" u="none" strike="noStrike" baseline="0" dirty="0">
                <a:solidFill>
                  <a:srgbClr val="000000"/>
                </a:solidFill>
                <a:latin typeface="Arial" panose="020B0604020202020204" pitchFamily="34" charset="0"/>
              </a:rPr>
              <a:t>for a basic outline showing limited knowledge and understanding of the principles of the Flying Start initiative / </a:t>
            </a:r>
            <a:r>
              <a:rPr lang="en-US" sz="1200" b="0" i="0" u="none" strike="noStrike" baseline="0" dirty="0" err="1">
                <a:solidFill>
                  <a:srgbClr val="000000"/>
                </a:solidFill>
                <a:latin typeface="Arial" panose="020B0604020202020204" pitchFamily="34" charset="0"/>
              </a:rPr>
              <a:t>programme</a:t>
            </a:r>
            <a:r>
              <a:rPr lang="en-US" sz="1200" b="0" i="0" u="none" strike="noStrike" baseline="0" dirty="0">
                <a:solidFill>
                  <a:srgbClr val="000000"/>
                </a:solidFill>
                <a:latin typeface="Arial" panose="020B0604020202020204" pitchFamily="34" charset="0"/>
              </a:rPr>
              <a:t> in Wales. </a:t>
            </a:r>
          </a:p>
          <a:p>
            <a:r>
              <a:rPr lang="en-US" sz="1200" b="1" i="0" u="none" strike="noStrike" baseline="0" dirty="0">
                <a:solidFill>
                  <a:srgbClr val="000000"/>
                </a:solidFill>
                <a:latin typeface="Arial" panose="020B0604020202020204" pitchFamily="34" charset="0"/>
              </a:rPr>
              <a:t>Award 2 marks </a:t>
            </a:r>
            <a:r>
              <a:rPr lang="en-US" sz="1200" b="0" i="0" u="none" strike="noStrike" baseline="0" dirty="0">
                <a:solidFill>
                  <a:srgbClr val="000000"/>
                </a:solidFill>
                <a:latin typeface="Arial" panose="020B0604020202020204" pitchFamily="34" charset="0"/>
              </a:rPr>
              <a:t>for a good outline showing some knowledge and understanding of the principles of the Flying Start initiative / </a:t>
            </a:r>
            <a:r>
              <a:rPr lang="en-US" sz="1200" b="0" i="0" u="none" strike="noStrike" baseline="0" dirty="0" err="1">
                <a:solidFill>
                  <a:srgbClr val="000000"/>
                </a:solidFill>
                <a:latin typeface="Arial" panose="020B0604020202020204" pitchFamily="34" charset="0"/>
              </a:rPr>
              <a:t>programme</a:t>
            </a:r>
            <a:r>
              <a:rPr lang="en-US" sz="1200" b="0" i="0" u="none" strike="noStrike" baseline="0" dirty="0">
                <a:solidFill>
                  <a:srgbClr val="000000"/>
                </a:solidFill>
                <a:latin typeface="Arial" panose="020B0604020202020204" pitchFamily="34" charset="0"/>
              </a:rPr>
              <a:t> in Wales. </a:t>
            </a:r>
          </a:p>
          <a:p>
            <a:r>
              <a:rPr lang="en-US" sz="1200" b="1" i="0" u="none" strike="noStrike" baseline="0" dirty="0">
                <a:solidFill>
                  <a:srgbClr val="000000"/>
                </a:solidFill>
                <a:latin typeface="Arial" panose="020B0604020202020204" pitchFamily="34" charset="0"/>
              </a:rPr>
              <a:t>Award 3 marks </a:t>
            </a:r>
            <a:r>
              <a:rPr lang="en-US" sz="1200" b="0" i="0" u="none" strike="noStrike" baseline="0" dirty="0">
                <a:solidFill>
                  <a:srgbClr val="000000"/>
                </a:solidFill>
                <a:latin typeface="Arial" panose="020B0604020202020204" pitchFamily="34" charset="0"/>
              </a:rPr>
              <a:t>for a very good outline showing sound knowledge and understanding of the principles of the Flying Start initiative / </a:t>
            </a:r>
            <a:r>
              <a:rPr lang="en-US" sz="1200" b="0" i="0" u="none" strike="noStrike" baseline="0" dirty="0" err="1">
                <a:solidFill>
                  <a:srgbClr val="000000"/>
                </a:solidFill>
                <a:latin typeface="Arial" panose="020B0604020202020204" pitchFamily="34" charset="0"/>
              </a:rPr>
              <a:t>programme</a:t>
            </a:r>
            <a:r>
              <a:rPr lang="en-US" sz="1200" b="0" i="0" u="none" strike="noStrike" baseline="0" dirty="0">
                <a:solidFill>
                  <a:srgbClr val="000000"/>
                </a:solidFill>
                <a:latin typeface="Arial" panose="020B0604020202020204" pitchFamily="34" charset="0"/>
              </a:rPr>
              <a:t> in Wales. </a:t>
            </a:r>
            <a:r>
              <a:rPr lang="en-US" sz="1800" b="0" i="0" u="none" strike="noStrike" baseline="0" dirty="0">
                <a:solidFill>
                  <a:srgbClr val="000000"/>
                </a:solidFill>
                <a:latin typeface="Arial" panose="020B0604020202020204" pitchFamily="34" charset="0"/>
              </a:rPr>
              <a:t>	</a:t>
            </a:r>
          </a:p>
        </p:txBody>
      </p:sp>
      <p:sp>
        <p:nvSpPr>
          <p:cNvPr id="8" name="TextBox 7">
            <a:extLst>
              <a:ext uri="{FF2B5EF4-FFF2-40B4-BE49-F238E27FC236}">
                <a16:creationId xmlns:a16="http://schemas.microsoft.com/office/drawing/2014/main" id="{86F27D2F-5921-6E74-0CB3-7062E7C1DB93}"/>
              </a:ext>
            </a:extLst>
          </p:cNvPr>
          <p:cNvSpPr txBox="1"/>
          <p:nvPr/>
        </p:nvSpPr>
        <p:spPr>
          <a:xfrm>
            <a:off x="6405261" y="1208200"/>
            <a:ext cx="4636168" cy="4524315"/>
          </a:xfrm>
          <a:prstGeom prst="rect">
            <a:avLst/>
          </a:prstGeom>
          <a:noFill/>
        </p:spPr>
        <p:txBody>
          <a:bodyPr wrap="square">
            <a:spAutoFit/>
          </a:bodyPr>
          <a:lstStyle/>
          <a:p>
            <a:r>
              <a:rPr lang="en-GB" sz="1200" b="0" i="0" u="none" strike="noStrike" baseline="0" dirty="0">
                <a:solidFill>
                  <a:srgbClr val="000000"/>
                </a:solidFill>
                <a:latin typeface="Arial" panose="020B0604020202020204" pitchFamily="34" charset="0"/>
              </a:rPr>
              <a:t>Response may refer to: </a:t>
            </a:r>
          </a:p>
          <a:p>
            <a:endParaRPr lang="en-GB" sz="1200" b="0" i="0" u="none" strike="noStrike" baseline="0" dirty="0">
              <a:solidFill>
                <a:srgbClr val="000000"/>
              </a:solidFill>
              <a:latin typeface="Arial" panose="020B0604020202020204" pitchFamily="34" charset="0"/>
            </a:endParaRPr>
          </a:p>
          <a:p>
            <a:pPr marL="352425" indent="-352425"/>
            <a:r>
              <a:rPr lang="en-US" sz="1200" b="0" i="0" u="none" strike="noStrike" baseline="0" dirty="0">
                <a:solidFill>
                  <a:srgbClr val="000000"/>
                </a:solidFill>
                <a:latin typeface="Arial" panose="020B0604020202020204" pitchFamily="34" charset="0"/>
              </a:rPr>
              <a:t>• 	Flying start is a government funded </a:t>
            </a:r>
            <a:r>
              <a:rPr lang="en-US" sz="1200" b="0" i="0" u="none" strike="noStrike" baseline="0" dirty="0" err="1">
                <a:solidFill>
                  <a:srgbClr val="000000"/>
                </a:solidFill>
                <a:latin typeface="Arial" panose="020B0604020202020204" pitchFamily="34" charset="0"/>
              </a:rPr>
              <a:t>programme</a:t>
            </a:r>
            <a:r>
              <a:rPr lang="en-US" sz="1200" b="0" i="0" u="none" strike="noStrike" baseline="0" dirty="0">
                <a:solidFill>
                  <a:srgbClr val="000000"/>
                </a:solidFill>
                <a:latin typeface="Arial" panose="020B0604020202020204" pitchFamily="34" charset="0"/>
              </a:rPr>
              <a:t> </a:t>
            </a:r>
          </a:p>
          <a:p>
            <a:pPr marL="352425" indent="-352425"/>
            <a:r>
              <a:rPr lang="en-US" sz="1200" b="0" i="0" u="none" strike="noStrike" baseline="0" dirty="0">
                <a:solidFill>
                  <a:srgbClr val="000000"/>
                </a:solidFill>
                <a:latin typeface="Arial" panose="020B0604020202020204" pitchFamily="34" charset="0"/>
              </a:rPr>
              <a:t>• 	Provides support services to children under 4 and their families </a:t>
            </a:r>
          </a:p>
          <a:p>
            <a:pPr marL="352425" indent="-352425"/>
            <a:r>
              <a:rPr lang="en-US" sz="1200" b="0" i="0" u="none" strike="noStrike" baseline="0" dirty="0">
                <a:solidFill>
                  <a:srgbClr val="000000"/>
                </a:solidFill>
                <a:latin typeface="Arial" panose="020B0604020202020204" pitchFamily="34" charset="0"/>
              </a:rPr>
              <a:t>• 	Supports families in disadvantaged areas of Wales </a:t>
            </a:r>
          </a:p>
          <a:p>
            <a:pPr marL="352425" indent="-352425"/>
            <a:r>
              <a:rPr lang="en-US" sz="1200" b="0" i="0" u="none" strike="noStrike" baseline="0" dirty="0">
                <a:solidFill>
                  <a:srgbClr val="000000"/>
                </a:solidFill>
                <a:latin typeface="Arial" panose="020B0604020202020204" pitchFamily="34" charset="0"/>
              </a:rPr>
              <a:t>• 	Flying start is child focused and offers a range of </a:t>
            </a:r>
            <a:r>
              <a:rPr lang="en-US" sz="1200" b="0" i="0" u="none" strike="noStrike" baseline="0" dirty="0" err="1">
                <a:solidFill>
                  <a:srgbClr val="000000"/>
                </a:solidFill>
                <a:latin typeface="Arial" panose="020B0604020202020204" pitchFamily="34" charset="0"/>
              </a:rPr>
              <a:t>programmes</a:t>
            </a:r>
            <a:r>
              <a:rPr lang="en-US" sz="1200" b="0" i="0" u="none" strike="noStrike" baseline="0" dirty="0">
                <a:solidFill>
                  <a:srgbClr val="000000"/>
                </a:solidFill>
                <a:latin typeface="Arial" panose="020B0604020202020204" pitchFamily="34" charset="0"/>
              </a:rPr>
              <a:t>, activities to support families </a:t>
            </a:r>
          </a:p>
          <a:p>
            <a:pPr marL="352425" indent="-352425"/>
            <a:r>
              <a:rPr lang="en-US" sz="1200" b="0" i="0" u="none" strike="noStrike" baseline="0" dirty="0">
                <a:solidFill>
                  <a:srgbClr val="000000"/>
                </a:solidFill>
                <a:latin typeface="Arial" panose="020B0604020202020204" pitchFamily="34" charset="0"/>
              </a:rPr>
              <a:t>• 	Focusses on developing early skills in readiness for starting school </a:t>
            </a:r>
          </a:p>
          <a:p>
            <a:pPr marL="352425" indent="-352425"/>
            <a:r>
              <a:rPr lang="en-US" sz="1200" b="0" i="0" u="none" strike="noStrike" baseline="0" dirty="0">
                <a:solidFill>
                  <a:srgbClr val="000000"/>
                </a:solidFill>
                <a:latin typeface="Arial" panose="020B0604020202020204" pitchFamily="34" charset="0"/>
              </a:rPr>
              <a:t>• 	Flying start is made up of 4 core elements including; </a:t>
            </a:r>
          </a:p>
          <a:p>
            <a:pPr marL="722313" indent="-352425"/>
            <a:r>
              <a:rPr lang="en-US" sz="1200" b="0" i="0" u="none" strike="noStrike" baseline="0" dirty="0">
                <a:solidFill>
                  <a:srgbClr val="000000"/>
                </a:solidFill>
                <a:latin typeface="Courier New" panose="02070309020205020404" pitchFamily="49" charset="0"/>
              </a:rPr>
              <a:t>o </a:t>
            </a:r>
            <a:r>
              <a:rPr lang="en-US" sz="1200" b="0" i="0" u="none" strike="noStrike" baseline="0" dirty="0">
                <a:solidFill>
                  <a:srgbClr val="000000"/>
                </a:solidFill>
                <a:latin typeface="Arial" panose="020B0604020202020204" pitchFamily="34" charset="0"/>
              </a:rPr>
              <a:t>An enhanced health visiting service </a:t>
            </a:r>
          </a:p>
          <a:p>
            <a:pPr marL="722313" indent="-352425"/>
            <a:r>
              <a:rPr lang="en-US" sz="1200" b="0" i="0" u="none" strike="noStrike" baseline="0" dirty="0">
                <a:solidFill>
                  <a:srgbClr val="000000"/>
                </a:solidFill>
                <a:latin typeface="Courier New" panose="02070309020205020404" pitchFamily="49" charset="0"/>
              </a:rPr>
              <a:t>o </a:t>
            </a:r>
            <a:r>
              <a:rPr lang="en-US" sz="1200" b="0" i="0" u="none" strike="noStrike" baseline="0" dirty="0">
                <a:solidFill>
                  <a:srgbClr val="000000"/>
                </a:solidFill>
                <a:latin typeface="Arial" panose="020B0604020202020204" pitchFamily="34" charset="0"/>
              </a:rPr>
              <a:t>Access to parenting </a:t>
            </a:r>
            <a:r>
              <a:rPr lang="en-US" sz="1200" b="0" i="0" u="none" strike="noStrike" baseline="0" dirty="0" err="1">
                <a:solidFill>
                  <a:srgbClr val="000000"/>
                </a:solidFill>
                <a:latin typeface="Arial" panose="020B0604020202020204" pitchFamily="34" charset="0"/>
              </a:rPr>
              <a:t>programmes</a:t>
            </a:r>
            <a:r>
              <a:rPr lang="en-US" sz="1200" b="0" i="0" u="none" strike="noStrike" baseline="0" dirty="0">
                <a:solidFill>
                  <a:srgbClr val="000000"/>
                </a:solidFill>
                <a:latin typeface="Arial" panose="020B0604020202020204" pitchFamily="34" charset="0"/>
              </a:rPr>
              <a:t> </a:t>
            </a:r>
          </a:p>
          <a:p>
            <a:pPr marL="722313" indent="-352425"/>
            <a:r>
              <a:rPr lang="en-US" sz="1200" b="0" i="0" u="none" strike="noStrike" baseline="0" dirty="0">
                <a:solidFill>
                  <a:srgbClr val="000000"/>
                </a:solidFill>
                <a:latin typeface="Courier New" panose="02070309020205020404" pitchFamily="49" charset="0"/>
              </a:rPr>
              <a:t>o </a:t>
            </a:r>
            <a:r>
              <a:rPr lang="en-US" sz="1200" b="0" i="0" u="none" strike="noStrike" baseline="0" dirty="0">
                <a:solidFill>
                  <a:srgbClr val="000000"/>
                </a:solidFill>
                <a:latin typeface="Arial" panose="020B0604020202020204" pitchFamily="34" charset="0"/>
              </a:rPr>
              <a:t>Speech language and communication support </a:t>
            </a:r>
          </a:p>
          <a:p>
            <a:pPr marL="722313" indent="-352425"/>
            <a:r>
              <a:rPr lang="en-US" sz="1200" b="0" i="0" u="none" strike="noStrike" baseline="0" dirty="0">
                <a:solidFill>
                  <a:srgbClr val="000000"/>
                </a:solidFill>
                <a:latin typeface="Courier New" panose="02070309020205020404" pitchFamily="49" charset="0"/>
              </a:rPr>
              <a:t>o </a:t>
            </a:r>
            <a:r>
              <a:rPr lang="en-US" sz="1200" b="0" i="0" u="none" strike="noStrike" baseline="0" dirty="0">
                <a:solidFill>
                  <a:srgbClr val="000000"/>
                </a:solidFill>
                <a:latin typeface="Arial" panose="020B0604020202020204" pitchFamily="34" charset="0"/>
              </a:rPr>
              <a:t>Free, quality part time child care </a:t>
            </a:r>
          </a:p>
          <a:p>
            <a:pPr marL="352425" indent="-352425"/>
            <a:r>
              <a:rPr lang="en-US" sz="1200" b="0" i="0" u="none" strike="noStrike" baseline="0" dirty="0">
                <a:solidFill>
                  <a:srgbClr val="000000"/>
                </a:solidFill>
                <a:latin typeface="Arial" panose="020B0604020202020204" pitchFamily="34" charset="0"/>
              </a:rPr>
              <a:t>• 	Flying start encourages multi-agency working </a:t>
            </a:r>
          </a:p>
          <a:p>
            <a:pPr marL="352425" indent="-352425"/>
            <a:r>
              <a:rPr lang="en-US" sz="1200" b="0" i="0" u="none" strike="noStrike" baseline="0" dirty="0">
                <a:solidFill>
                  <a:srgbClr val="000000"/>
                </a:solidFill>
                <a:latin typeface="Arial" panose="020B0604020202020204" pitchFamily="34" charset="0"/>
              </a:rPr>
              <a:t>• 	The </a:t>
            </a:r>
            <a:r>
              <a:rPr lang="en-US" sz="1200" b="0" i="0" u="none" strike="noStrike" baseline="0" dirty="0" err="1">
                <a:solidFill>
                  <a:srgbClr val="000000"/>
                </a:solidFill>
                <a:latin typeface="Arial" panose="020B0604020202020204" pitchFamily="34" charset="0"/>
              </a:rPr>
              <a:t>programme</a:t>
            </a:r>
            <a:r>
              <a:rPr lang="en-US" sz="1200" b="0" i="0" u="none" strike="noStrike" baseline="0" dirty="0">
                <a:solidFill>
                  <a:srgbClr val="000000"/>
                </a:solidFill>
                <a:latin typeface="Arial" panose="020B0604020202020204" pitchFamily="34" charset="0"/>
              </a:rPr>
              <a:t> focuses on early identification and intervention </a:t>
            </a:r>
          </a:p>
          <a:p>
            <a:pPr marL="352425" indent="-352425"/>
            <a:r>
              <a:rPr lang="en-US" sz="1200" b="0" i="0" u="none" strike="noStrike" baseline="0" dirty="0">
                <a:solidFill>
                  <a:srgbClr val="000000"/>
                </a:solidFill>
                <a:latin typeface="Arial" panose="020B0604020202020204" pitchFamily="34" charset="0"/>
              </a:rPr>
              <a:t>• 	Flying start supports information sharing between all involved </a:t>
            </a:r>
          </a:p>
          <a:p>
            <a:pPr marL="352425" indent="-352425"/>
            <a:r>
              <a:rPr lang="en-US" sz="1200" b="0" i="0" u="none" strike="noStrike" baseline="0" dirty="0">
                <a:solidFill>
                  <a:srgbClr val="000000"/>
                </a:solidFill>
                <a:latin typeface="Arial" panose="020B0604020202020204" pitchFamily="34" charset="0"/>
              </a:rPr>
              <a:t>• 	Offers additional support/preparation during time of transition </a:t>
            </a:r>
          </a:p>
          <a:p>
            <a:endParaRPr lang="en-GB" sz="12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This list is not exhaustive. </a:t>
            </a:r>
          </a:p>
          <a:p>
            <a:r>
              <a:rPr lang="en-US" sz="1200" b="0" i="0" u="none" strike="noStrike" baseline="0" dirty="0">
                <a:solidFill>
                  <a:srgbClr val="000000"/>
                </a:solidFill>
                <a:latin typeface="Arial" panose="020B0604020202020204" pitchFamily="34" charset="0"/>
              </a:rPr>
              <a:t>Credit any other relevant response. 	</a:t>
            </a:r>
          </a:p>
        </p:txBody>
      </p:sp>
    </p:spTree>
    <p:extLst>
      <p:ext uri="{BB962C8B-B14F-4D97-AF65-F5344CB8AC3E}">
        <p14:creationId xmlns:p14="http://schemas.microsoft.com/office/powerpoint/2010/main" val="964652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7CCB5-BA70-1D2F-5289-FFDB1869C6F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523C056-4B6D-0981-AA2A-49CD69099ED5}"/>
              </a:ext>
            </a:extLst>
          </p:cNvPr>
          <p:cNvSpPr txBox="1"/>
          <p:nvPr/>
        </p:nvSpPr>
        <p:spPr>
          <a:xfrm>
            <a:off x="7141866" y="1419054"/>
            <a:ext cx="4201048" cy="4370427"/>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sz="1600" i="1" dirty="0">
                <a:solidFill>
                  <a:srgbClr val="0070C0"/>
                </a:solidFill>
              </a:rPr>
              <a:t>As instructed by the command verb, this learner has set out some of the main principles of the Flying Start Initiative/Programme. The principles chosen are all relevant and correct indicating sound knowledge and understanding as required for the top band mark to be awarded. The learner has developed the outline in line with the mark scheme, and the examiner would have been encouraged to award full marks as the learner refers to, disadvantaged areas, ages of children, the health visitor programme and family support.</a:t>
            </a:r>
          </a:p>
          <a:p>
            <a:endParaRPr lang="en-GB" sz="1600" b="1" i="1" dirty="0">
              <a:solidFill>
                <a:srgbClr val="0070C0"/>
              </a:solidFill>
            </a:endParaRPr>
          </a:p>
          <a:p>
            <a:r>
              <a:rPr lang="en-GB" b="1" i="1" dirty="0">
                <a:solidFill>
                  <a:srgbClr val="0070C0"/>
                </a:solidFill>
              </a:rPr>
              <a:t>Marks awarded 3/3</a:t>
            </a:r>
          </a:p>
        </p:txBody>
      </p:sp>
      <p:sp>
        <p:nvSpPr>
          <p:cNvPr id="10" name="Speech Bubble: Rectangle with Corners Rounded 9">
            <a:extLst>
              <a:ext uri="{FF2B5EF4-FFF2-40B4-BE49-F238E27FC236}">
                <a16:creationId xmlns:a16="http://schemas.microsoft.com/office/drawing/2014/main" id="{CD07E88C-776E-6186-AA4E-15ED2B30118B}"/>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4735F285-925F-B17A-F1FE-6B4A86EAA804}"/>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5451E58-E7C7-C9A7-C4E7-EF06BC5A0851}"/>
              </a:ext>
            </a:extLst>
          </p:cNvPr>
          <p:cNvSpPr/>
          <p:nvPr/>
        </p:nvSpPr>
        <p:spPr>
          <a:xfrm>
            <a:off x="6814457" y="1095284"/>
            <a:ext cx="4999172" cy="545791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DED09A2A-F1DF-1D0B-194B-8E131ED8150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8(a) Candidate’s answer with Principal Examiner’s comments</a:t>
            </a:r>
          </a:p>
        </p:txBody>
      </p:sp>
      <p:sp>
        <p:nvSpPr>
          <p:cNvPr id="3" name="TextBox 2">
            <a:extLst>
              <a:ext uri="{FF2B5EF4-FFF2-40B4-BE49-F238E27FC236}">
                <a16:creationId xmlns:a16="http://schemas.microsoft.com/office/drawing/2014/main" id="{5D1F6EC3-F4BE-5E96-9B67-A42CD890F850}"/>
              </a:ext>
            </a:extLst>
          </p:cNvPr>
          <p:cNvSpPr txBox="1"/>
          <p:nvPr/>
        </p:nvSpPr>
        <p:spPr>
          <a:xfrm>
            <a:off x="282575" y="1100294"/>
            <a:ext cx="4161088" cy="3139321"/>
          </a:xfrm>
          <a:prstGeom prst="rect">
            <a:avLst/>
          </a:prstGeom>
          <a:noFill/>
        </p:spPr>
        <p:txBody>
          <a:bodyPr wrap="square">
            <a:spAutoFit/>
          </a:bodyPr>
          <a:lstStyle/>
          <a:p>
            <a:r>
              <a:rPr lang="en-US" dirty="0"/>
              <a:t>Flying start is in </a:t>
            </a:r>
            <a:r>
              <a:rPr lang="en-US" dirty="0" err="1"/>
              <a:t>wales</a:t>
            </a:r>
            <a:r>
              <a:rPr lang="en-US" dirty="0"/>
              <a:t> which helps disadvantaged families, they </a:t>
            </a:r>
            <a:r>
              <a:rPr lang="en-US" dirty="0" err="1"/>
              <a:t>provie</a:t>
            </a:r>
            <a:r>
              <a:rPr lang="en-US" dirty="0"/>
              <a:t> part time care between ages 2-4 years </a:t>
            </a:r>
            <a:r>
              <a:rPr lang="en-US" dirty="0" err="1"/>
              <a:t>old.They</a:t>
            </a:r>
            <a:r>
              <a:rPr lang="en-US" dirty="0"/>
              <a:t> provide free health care visitors that come to the house, it also gives your children a start on school. they provide free health care, free visits, meetings with the parents and support for the whole family, they ,make sure the family is stable and they help as much as they can.</a:t>
            </a:r>
            <a:endParaRPr lang="en-GB" dirty="0"/>
          </a:p>
        </p:txBody>
      </p:sp>
    </p:spTree>
    <p:extLst>
      <p:ext uri="{BB962C8B-B14F-4D97-AF65-F5344CB8AC3E}">
        <p14:creationId xmlns:p14="http://schemas.microsoft.com/office/powerpoint/2010/main" val="2563459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74E9F-9123-27C0-80A9-54D19907630F}"/>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597FEF05-36AD-8EB2-B9F4-9932F386280F}"/>
              </a:ext>
            </a:extLst>
          </p:cNvPr>
          <p:cNvSpPr>
            <a:spLocks noGrp="1"/>
          </p:cNvSpPr>
          <p:nvPr>
            <p:ph type="title"/>
          </p:nvPr>
        </p:nvSpPr>
        <p:spPr>
          <a:xfrm>
            <a:off x="282012" y="208722"/>
            <a:ext cx="5091890" cy="447261"/>
          </a:xfrm>
        </p:spPr>
        <p:txBody>
          <a:bodyPr/>
          <a:lstStyle/>
          <a:p>
            <a:r>
              <a:rPr lang="en-GB" sz="1800" dirty="0"/>
              <a:t>Question 8(b) and mark scheme </a:t>
            </a:r>
          </a:p>
        </p:txBody>
      </p:sp>
      <p:sp>
        <p:nvSpPr>
          <p:cNvPr id="12" name="TextBox 11">
            <a:extLst>
              <a:ext uri="{FF2B5EF4-FFF2-40B4-BE49-F238E27FC236}">
                <a16:creationId xmlns:a16="http://schemas.microsoft.com/office/drawing/2014/main" id="{21E98606-F6F9-F0AE-E5EA-2A15790604D1}"/>
              </a:ext>
            </a:extLst>
          </p:cNvPr>
          <p:cNvSpPr txBox="1"/>
          <p:nvPr/>
        </p:nvSpPr>
        <p:spPr>
          <a:xfrm>
            <a:off x="6405261" y="64030"/>
            <a:ext cx="3771868" cy="738664"/>
          </a:xfrm>
          <a:prstGeom prst="rect">
            <a:avLst/>
          </a:prstGeom>
          <a:noFill/>
        </p:spPr>
        <p:txBody>
          <a:bodyPr wrap="square">
            <a:spAutoFit/>
          </a:bodyPr>
          <a:lstStyle/>
          <a:p>
            <a:r>
              <a:rPr lang="en-US" sz="1400" dirty="0">
                <a:solidFill>
                  <a:schemeClr val="accent1"/>
                </a:solidFill>
                <a:highlight>
                  <a:srgbClr val="FFFF00"/>
                </a:highlight>
              </a:rPr>
              <a:t>Command Verb: </a:t>
            </a:r>
            <a:r>
              <a:rPr lang="en-US" sz="1400" b="1" dirty="0">
                <a:solidFill>
                  <a:schemeClr val="accent1"/>
                </a:solidFill>
                <a:highlight>
                  <a:srgbClr val="FFFF00"/>
                </a:highlight>
              </a:rPr>
              <a:t>Describe</a:t>
            </a:r>
            <a:r>
              <a:rPr lang="en-US" sz="1400" dirty="0">
                <a:solidFill>
                  <a:schemeClr val="accent1"/>
                </a:solidFill>
                <a:highlight>
                  <a:srgbClr val="FFFF00"/>
                </a:highlight>
              </a:rPr>
              <a:t> </a:t>
            </a:r>
          </a:p>
          <a:p>
            <a:r>
              <a:rPr lang="en-US" sz="1400" i="1" dirty="0">
                <a:solidFill>
                  <a:schemeClr val="accent1"/>
                </a:solidFill>
                <a:highlight>
                  <a:srgbClr val="FFFF00"/>
                </a:highlight>
              </a:rPr>
              <a:t>Provide characteristics/main </a:t>
            </a:r>
          </a:p>
          <a:p>
            <a:r>
              <a:rPr lang="en-US" sz="1400" i="1" dirty="0">
                <a:solidFill>
                  <a:schemeClr val="accent1"/>
                </a:solidFill>
                <a:highlight>
                  <a:srgbClr val="FFFF00"/>
                </a:highlight>
              </a:rPr>
              <a:t>features or a brief account</a:t>
            </a:r>
          </a:p>
        </p:txBody>
      </p:sp>
      <p:pic>
        <p:nvPicPr>
          <p:cNvPr id="3" name="Picture 2" descr="A screenshot of a screenshot of a cell phone&#10;&#10;AI-generated content may be incorrect.">
            <a:extLst>
              <a:ext uri="{FF2B5EF4-FFF2-40B4-BE49-F238E27FC236}">
                <a16:creationId xmlns:a16="http://schemas.microsoft.com/office/drawing/2014/main" id="{8C9834B2-A805-777A-B5FB-4B21D39F7170}"/>
              </a:ext>
            </a:extLst>
          </p:cNvPr>
          <p:cNvPicPr>
            <a:picLocks noChangeAspect="1"/>
          </p:cNvPicPr>
          <p:nvPr/>
        </p:nvPicPr>
        <p:blipFill>
          <a:blip r:embed="rId2"/>
          <a:stretch>
            <a:fillRect/>
          </a:stretch>
        </p:blipFill>
        <p:spPr>
          <a:xfrm>
            <a:off x="282012" y="1233238"/>
            <a:ext cx="5159187" cy="2606266"/>
          </a:xfrm>
          <a:prstGeom prst="rect">
            <a:avLst/>
          </a:prstGeom>
        </p:spPr>
      </p:pic>
      <p:sp>
        <p:nvSpPr>
          <p:cNvPr id="8" name="TextBox 7">
            <a:extLst>
              <a:ext uri="{FF2B5EF4-FFF2-40B4-BE49-F238E27FC236}">
                <a16:creationId xmlns:a16="http://schemas.microsoft.com/office/drawing/2014/main" id="{81129EB3-230C-16E8-8888-267562DA844F}"/>
              </a:ext>
            </a:extLst>
          </p:cNvPr>
          <p:cNvSpPr txBox="1"/>
          <p:nvPr/>
        </p:nvSpPr>
        <p:spPr>
          <a:xfrm>
            <a:off x="6405261" y="1233238"/>
            <a:ext cx="4984634" cy="5447645"/>
          </a:xfrm>
          <a:prstGeom prst="rect">
            <a:avLst/>
          </a:prstGeom>
          <a:noFill/>
        </p:spPr>
        <p:txBody>
          <a:bodyPr wrap="square">
            <a:spAutoFit/>
          </a:bodyPr>
          <a:lstStyle/>
          <a:p>
            <a:r>
              <a:rPr lang="en-US" sz="1200" b="0" i="0" u="none" strike="noStrike" baseline="0" dirty="0">
                <a:solidFill>
                  <a:srgbClr val="000000"/>
                </a:solidFill>
                <a:latin typeface="Arial" panose="020B0604020202020204" pitchFamily="34" charset="0"/>
              </a:rPr>
              <a:t>Award up to </a:t>
            </a:r>
            <a:r>
              <a:rPr lang="en-US" sz="1200" b="1" i="0" u="none" strike="noStrike" baseline="0" dirty="0">
                <a:solidFill>
                  <a:srgbClr val="000000"/>
                </a:solidFill>
                <a:latin typeface="Arial" panose="020B0604020202020204" pitchFamily="34" charset="0"/>
              </a:rPr>
              <a:t>4 </a:t>
            </a:r>
            <a:r>
              <a:rPr lang="en-US" sz="1200" b="0" i="0" u="none" strike="noStrike" baseline="0" dirty="0">
                <a:solidFill>
                  <a:srgbClr val="000000"/>
                </a:solidFill>
                <a:latin typeface="Arial" panose="020B0604020202020204" pitchFamily="34" charset="0"/>
              </a:rPr>
              <a:t>marks. </a:t>
            </a:r>
          </a:p>
          <a:p>
            <a:r>
              <a:rPr lang="en-US" sz="1200" b="1" i="0" u="none" strike="noStrike" baseline="0" dirty="0">
                <a:solidFill>
                  <a:srgbClr val="000000"/>
                </a:solidFill>
                <a:latin typeface="Arial" panose="020B0604020202020204" pitchFamily="34" charset="0"/>
              </a:rPr>
              <a:t>Award 0 </a:t>
            </a:r>
            <a:r>
              <a:rPr lang="en-US" sz="1200" b="0" i="0" u="none" strike="noStrike" baseline="0" dirty="0">
                <a:solidFill>
                  <a:srgbClr val="000000"/>
                </a:solidFill>
                <a:latin typeface="Arial" panose="020B0604020202020204" pitchFamily="34" charset="0"/>
              </a:rPr>
              <a:t>marks where response is not creditworthy. </a:t>
            </a:r>
          </a:p>
          <a:p>
            <a:r>
              <a:rPr lang="en-US" sz="1200" b="1" i="0" u="none" strike="noStrike" baseline="0" dirty="0">
                <a:solidFill>
                  <a:srgbClr val="000000"/>
                </a:solidFill>
                <a:latin typeface="Arial" panose="020B0604020202020204" pitchFamily="34" charset="0"/>
              </a:rPr>
              <a:t>Award 1 </a:t>
            </a:r>
            <a:r>
              <a:rPr lang="en-US" sz="1200" b="0" i="0" u="none" strike="noStrike" baseline="0" dirty="0">
                <a:solidFill>
                  <a:srgbClr val="000000"/>
                </a:solidFill>
                <a:latin typeface="Arial" panose="020B0604020202020204" pitchFamily="34" charset="0"/>
              </a:rPr>
              <a:t>mark for a basic description showing limited knowledge and understanding of how a </a:t>
            </a:r>
            <a:r>
              <a:rPr lang="en-US" sz="1200" b="0" i="0" u="none" strike="noStrike" baseline="0" dirty="0" err="1">
                <a:solidFill>
                  <a:srgbClr val="000000"/>
                </a:solidFill>
                <a:latin typeface="Arial" panose="020B0604020202020204" pitchFamily="34" charset="0"/>
              </a:rPr>
              <a:t>cylch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meithrin</a:t>
            </a:r>
            <a:r>
              <a:rPr lang="en-US" sz="1200" b="0" i="0" u="none" strike="noStrike" baseline="0" dirty="0">
                <a:solidFill>
                  <a:srgbClr val="000000"/>
                </a:solidFill>
                <a:latin typeface="Arial" panose="020B0604020202020204" pitchFamily="34" charset="0"/>
              </a:rPr>
              <a:t> may best meet the needs of individual children and their parents/carers. </a:t>
            </a:r>
          </a:p>
          <a:p>
            <a:r>
              <a:rPr lang="en-US" sz="1200" b="1" i="0" u="none" strike="noStrike" baseline="0" dirty="0">
                <a:solidFill>
                  <a:srgbClr val="000000"/>
                </a:solidFill>
                <a:latin typeface="Arial" panose="020B0604020202020204" pitchFamily="34" charset="0"/>
              </a:rPr>
              <a:t>Award 2-3 </a:t>
            </a:r>
            <a:r>
              <a:rPr lang="en-US" sz="1200" b="0" i="0" u="none" strike="noStrike" baseline="0" dirty="0">
                <a:solidFill>
                  <a:srgbClr val="000000"/>
                </a:solidFill>
                <a:latin typeface="Arial" panose="020B0604020202020204" pitchFamily="34" charset="0"/>
              </a:rPr>
              <a:t>marks for a good description showing some knowledge and understanding of how a </a:t>
            </a:r>
            <a:r>
              <a:rPr lang="en-US" sz="1200" b="0" i="0" u="none" strike="noStrike" baseline="0" dirty="0" err="1">
                <a:solidFill>
                  <a:srgbClr val="000000"/>
                </a:solidFill>
                <a:latin typeface="Arial" panose="020B0604020202020204" pitchFamily="34" charset="0"/>
              </a:rPr>
              <a:t>cylch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meithrin</a:t>
            </a:r>
            <a:r>
              <a:rPr lang="en-US" sz="1200" b="0" i="0" u="none" strike="noStrike" baseline="0" dirty="0">
                <a:solidFill>
                  <a:srgbClr val="000000"/>
                </a:solidFill>
                <a:latin typeface="Arial" panose="020B0604020202020204" pitchFamily="34" charset="0"/>
              </a:rPr>
              <a:t> may best meet the needs of individual children and their parents/carers. </a:t>
            </a:r>
          </a:p>
          <a:p>
            <a:r>
              <a:rPr lang="en-US" sz="1200" b="1" i="0" u="none" strike="noStrike" baseline="0" dirty="0">
                <a:solidFill>
                  <a:srgbClr val="000000"/>
                </a:solidFill>
                <a:latin typeface="Arial" panose="020B0604020202020204" pitchFamily="34" charset="0"/>
              </a:rPr>
              <a:t>Award 4 </a:t>
            </a:r>
            <a:r>
              <a:rPr lang="en-US" sz="1200" b="0" i="0" u="none" strike="noStrike" baseline="0" dirty="0">
                <a:solidFill>
                  <a:srgbClr val="000000"/>
                </a:solidFill>
                <a:latin typeface="Arial" panose="020B0604020202020204" pitchFamily="34" charset="0"/>
              </a:rPr>
              <a:t>marks for a very good description showing sound knowledge and understanding of how a </a:t>
            </a:r>
            <a:r>
              <a:rPr lang="en-US" sz="1200" b="0" i="0" u="none" strike="noStrike" baseline="0" dirty="0" err="1">
                <a:solidFill>
                  <a:srgbClr val="000000"/>
                </a:solidFill>
                <a:latin typeface="Arial" panose="020B0604020202020204" pitchFamily="34" charset="0"/>
              </a:rPr>
              <a:t>cylch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meithrin</a:t>
            </a:r>
            <a:r>
              <a:rPr lang="en-US" sz="1200" b="0" i="0" u="none" strike="noStrike" baseline="0" dirty="0">
                <a:solidFill>
                  <a:srgbClr val="000000"/>
                </a:solidFill>
                <a:latin typeface="Arial" panose="020B0604020202020204" pitchFamily="34" charset="0"/>
              </a:rPr>
              <a:t> may best meet the needs of individual children and their parents/carers. </a:t>
            </a:r>
          </a:p>
          <a:p>
            <a:endParaRPr lang="en-US" sz="1200" b="0" i="0" u="none" strike="noStrike" baseline="0" dirty="0">
              <a:solidFill>
                <a:srgbClr val="000000"/>
              </a:solidFill>
              <a:latin typeface="Arial" panose="020B0604020202020204" pitchFamily="34" charset="0"/>
            </a:endParaRPr>
          </a:p>
          <a:p>
            <a:r>
              <a:rPr lang="en-GB" sz="1200" b="0" i="0" u="none" strike="noStrike" baseline="0" dirty="0">
                <a:solidFill>
                  <a:srgbClr val="000000"/>
                </a:solidFill>
                <a:latin typeface="Arial" panose="020B0604020202020204" pitchFamily="34" charset="0"/>
              </a:rPr>
              <a:t>Response may refer to: </a:t>
            </a:r>
          </a:p>
          <a:p>
            <a:endParaRPr lang="en-GB" sz="1200" b="0" i="0" u="none" strike="noStrike" baseline="0" dirty="0">
              <a:solidFill>
                <a:srgbClr val="000000"/>
              </a:solidFill>
              <a:latin typeface="Arial" panose="020B0604020202020204" pitchFamily="34" charset="0"/>
            </a:endParaRPr>
          </a:p>
          <a:p>
            <a:pPr marL="87313" indent="-87313"/>
            <a:r>
              <a:rPr lang="en-US" sz="1200" b="0" i="0" u="none" strike="noStrike" baseline="0" dirty="0">
                <a:solidFill>
                  <a:srgbClr val="000000"/>
                </a:solidFill>
                <a:latin typeface="Arial" panose="020B0604020202020204" pitchFamily="34" charset="0"/>
              </a:rPr>
              <a:t>• Cost may be less than a day-nursery which will leave more spare money for the family </a:t>
            </a:r>
          </a:p>
          <a:p>
            <a:pPr marL="87313" indent="-87313"/>
            <a:r>
              <a:rPr lang="en-US" sz="1200" b="0" i="0" u="none" strike="noStrike" baseline="0" dirty="0">
                <a:solidFill>
                  <a:srgbClr val="000000"/>
                </a:solidFill>
                <a:latin typeface="Arial" panose="020B0604020202020204" pitchFamily="34" charset="0"/>
              </a:rPr>
              <a:t>• Will be registered and inspected so safe practices should be expected </a:t>
            </a:r>
          </a:p>
          <a:p>
            <a:pPr marL="174625" indent="-174625"/>
            <a:r>
              <a:rPr lang="en-US" sz="1200" b="0" i="0" u="none" strike="noStrike" baseline="0" dirty="0">
                <a:solidFill>
                  <a:srgbClr val="000000"/>
                </a:solidFill>
                <a:latin typeface="Arial" panose="020B0604020202020204" pitchFamily="34" charset="0"/>
              </a:rPr>
              <a:t>• There is an emphasis on Welsh development so children will benefit from support in developing a second language </a:t>
            </a:r>
          </a:p>
          <a:p>
            <a:pPr marL="87313" indent="-87313"/>
            <a:r>
              <a:rPr lang="en-US" sz="1200" b="0" i="0" u="none" strike="noStrike" baseline="0" dirty="0">
                <a:solidFill>
                  <a:srgbClr val="000000"/>
                </a:solidFill>
                <a:latin typeface="Arial" panose="020B0604020202020204" pitchFamily="34" charset="0"/>
              </a:rPr>
              <a:t>• Staff work closely with parents / carers and sometimes offer training and support </a:t>
            </a:r>
          </a:p>
          <a:p>
            <a:pPr marL="87313" indent="-87313"/>
            <a:r>
              <a:rPr lang="en-US" sz="1200" b="0" i="0" u="none" strike="noStrike" baseline="0" dirty="0">
                <a:solidFill>
                  <a:srgbClr val="000000"/>
                </a:solidFill>
                <a:latin typeface="Arial" panose="020B0604020202020204" pitchFamily="34" charset="0"/>
              </a:rPr>
              <a:t>• There will be opportunity for children to </a:t>
            </a:r>
            <a:r>
              <a:rPr lang="en-US" sz="1200" b="0" i="0" u="none" strike="noStrike" baseline="0" dirty="0" err="1">
                <a:solidFill>
                  <a:srgbClr val="000000"/>
                </a:solidFill>
                <a:latin typeface="Arial" panose="020B0604020202020204" pitchFamily="34" charset="0"/>
              </a:rPr>
              <a:t>socialise</a:t>
            </a:r>
            <a:r>
              <a:rPr lang="en-US" sz="1200" b="0" i="0" u="none" strike="noStrike" baseline="0" dirty="0">
                <a:solidFill>
                  <a:srgbClr val="000000"/>
                </a:solidFill>
                <a:latin typeface="Arial" panose="020B0604020202020204" pitchFamily="34" charset="0"/>
              </a:rPr>
              <a:t> and make friends </a:t>
            </a:r>
          </a:p>
          <a:p>
            <a:pPr marL="87313" indent="-87313"/>
            <a:r>
              <a:rPr lang="en-US" sz="1200" b="0" i="0" u="none" strike="noStrike" baseline="0" dirty="0">
                <a:solidFill>
                  <a:srgbClr val="000000"/>
                </a:solidFill>
                <a:latin typeface="Arial" panose="020B0604020202020204" pitchFamily="34" charset="0"/>
              </a:rPr>
              <a:t>• Support may be offered when children transition to school </a:t>
            </a:r>
            <a:r>
              <a:rPr lang="en-GB" sz="1200" b="0" i="0" u="none" strike="noStrike" baseline="0" dirty="0">
                <a:solidFill>
                  <a:srgbClr val="000000"/>
                </a:solidFill>
                <a:latin typeface="Arial" panose="020B0604020202020204" pitchFamily="34" charset="0"/>
              </a:rPr>
              <a:t>Childcare provision </a:t>
            </a:r>
          </a:p>
          <a:p>
            <a:r>
              <a:rPr lang="en-US" sz="1200" b="0" i="0" u="none" strike="noStrike" baseline="0" dirty="0">
                <a:solidFill>
                  <a:srgbClr val="000000"/>
                </a:solidFill>
                <a:latin typeface="Arial" panose="020B0604020202020204" pitchFamily="34" charset="0"/>
              </a:rPr>
              <a:t>Some </a:t>
            </a:r>
            <a:r>
              <a:rPr lang="en-US" sz="1200" b="0" i="0" u="none" strike="noStrike" baseline="0" dirty="0" err="1">
                <a:solidFill>
                  <a:srgbClr val="000000"/>
                </a:solidFill>
                <a:latin typeface="Arial" panose="020B0604020202020204" pitchFamily="34" charset="0"/>
              </a:rPr>
              <a:t>cylchoedd</a:t>
            </a:r>
            <a:r>
              <a:rPr lang="en-US" sz="1200" b="0" i="0" u="none" strike="noStrike" baseline="0" dirty="0">
                <a:solidFill>
                  <a:srgbClr val="000000"/>
                </a:solidFill>
                <a:latin typeface="Arial" panose="020B0604020202020204" pitchFamily="34" charset="0"/>
              </a:rPr>
              <a:t> are required to work with Flying start </a:t>
            </a:r>
          </a:p>
          <a:p>
            <a:endParaRPr lang="en-US" sz="12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This list is not exhaustive. </a:t>
            </a:r>
          </a:p>
          <a:p>
            <a:r>
              <a:rPr lang="en-US" sz="1200" b="0" i="0" u="none" strike="noStrike" baseline="0" dirty="0">
                <a:solidFill>
                  <a:srgbClr val="000000"/>
                </a:solidFill>
                <a:latin typeface="Arial" panose="020B0604020202020204" pitchFamily="34" charset="0"/>
              </a:rPr>
              <a:t>Credit any other relevant response. 	</a:t>
            </a:r>
          </a:p>
        </p:txBody>
      </p:sp>
    </p:spTree>
    <p:extLst>
      <p:ext uri="{BB962C8B-B14F-4D97-AF65-F5344CB8AC3E}">
        <p14:creationId xmlns:p14="http://schemas.microsoft.com/office/powerpoint/2010/main" val="10274074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2E436-85DB-7060-9FB7-DED387F3068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F1C74D4-39CF-2D64-A5A3-86E307B9FA71}"/>
              </a:ext>
            </a:extLst>
          </p:cNvPr>
          <p:cNvSpPr txBox="1"/>
          <p:nvPr/>
        </p:nvSpPr>
        <p:spPr>
          <a:xfrm>
            <a:off x="7151914" y="1353740"/>
            <a:ext cx="4310743" cy="4893647"/>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sz="1000" b="1" i="1" dirty="0">
              <a:solidFill>
                <a:srgbClr val="0070C0"/>
              </a:solidFill>
            </a:endParaRPr>
          </a:p>
          <a:p>
            <a:r>
              <a:rPr lang="en-GB" sz="1600" i="1" dirty="0">
                <a:solidFill>
                  <a:srgbClr val="0070C0"/>
                </a:solidFill>
              </a:rPr>
              <a:t>Some learners found this question difficult, often not attempting a response. Here however we can see a well-developed description  showing very good knowledge and understanding of the </a:t>
            </a:r>
            <a:r>
              <a:rPr lang="en-GB" sz="1600" i="1" dirty="0" err="1">
                <a:solidFill>
                  <a:srgbClr val="0070C0"/>
                </a:solidFill>
              </a:rPr>
              <a:t>cylch</a:t>
            </a:r>
            <a:r>
              <a:rPr lang="en-GB" sz="1600" i="1" dirty="0">
                <a:solidFill>
                  <a:srgbClr val="0070C0"/>
                </a:solidFill>
              </a:rPr>
              <a:t> </a:t>
            </a:r>
            <a:r>
              <a:rPr lang="en-GB" sz="1600" i="1" dirty="0" err="1">
                <a:solidFill>
                  <a:srgbClr val="0070C0"/>
                </a:solidFill>
              </a:rPr>
              <a:t>meithrin</a:t>
            </a:r>
            <a:r>
              <a:rPr lang="en-GB" sz="1600" i="1" dirty="0">
                <a:solidFill>
                  <a:srgbClr val="0070C0"/>
                </a:solidFill>
              </a:rPr>
              <a:t>.  The opening comments clearly indicate this learner understands that the basis of provision in the </a:t>
            </a:r>
            <a:r>
              <a:rPr lang="en-GB" sz="1600" i="1" dirty="0" err="1">
                <a:solidFill>
                  <a:srgbClr val="0070C0"/>
                </a:solidFill>
              </a:rPr>
              <a:t>cylch</a:t>
            </a:r>
            <a:r>
              <a:rPr lang="en-GB" sz="1600" i="1" dirty="0">
                <a:solidFill>
                  <a:srgbClr val="0070C0"/>
                </a:solidFill>
              </a:rPr>
              <a:t> </a:t>
            </a:r>
            <a:r>
              <a:rPr lang="en-GB" sz="1600" i="1" dirty="0" err="1">
                <a:solidFill>
                  <a:srgbClr val="0070C0"/>
                </a:solidFill>
              </a:rPr>
              <a:t>meithrin</a:t>
            </a:r>
            <a:r>
              <a:rPr lang="en-GB" sz="1600" i="1" dirty="0">
                <a:solidFill>
                  <a:srgbClr val="0070C0"/>
                </a:solidFill>
              </a:rPr>
              <a:t> is through the medium of Welsh. The question includes parents/carers, and the learner has addressed this and made good links to the needs of  the whole family. Some very good practical examples can be seen, preparing children for school and the use of routine, this further enhances the description allowing the full 4 marks to be awarded.</a:t>
            </a:r>
          </a:p>
          <a:p>
            <a:endParaRPr lang="en-GB" sz="1000" b="1" i="1" dirty="0">
              <a:solidFill>
                <a:srgbClr val="0070C0"/>
              </a:solidFill>
            </a:endParaRPr>
          </a:p>
          <a:p>
            <a:r>
              <a:rPr lang="en-GB" b="1" i="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CD4B3885-07C1-8EB7-067E-49E93C7073EC}"/>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7D67B73F-5583-518E-F363-859B4D1D4739}"/>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22997B9A-9960-CF78-3BBF-7D9AB51FEF5A}"/>
              </a:ext>
            </a:extLst>
          </p:cNvPr>
          <p:cNvSpPr/>
          <p:nvPr/>
        </p:nvSpPr>
        <p:spPr>
          <a:xfrm>
            <a:off x="6836229" y="1095284"/>
            <a:ext cx="4977400" cy="555475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91CDAFF-0DB7-5054-55C5-512BC96FEE40}"/>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8(b) Candidate’s answer with Principal Examiner’s comments</a:t>
            </a:r>
          </a:p>
        </p:txBody>
      </p:sp>
      <p:sp>
        <p:nvSpPr>
          <p:cNvPr id="3" name="TextBox 2">
            <a:extLst>
              <a:ext uri="{FF2B5EF4-FFF2-40B4-BE49-F238E27FC236}">
                <a16:creationId xmlns:a16="http://schemas.microsoft.com/office/drawing/2014/main" id="{71A5F4E5-57F3-EAB5-C945-1DF8B1534AD4}"/>
              </a:ext>
            </a:extLst>
          </p:cNvPr>
          <p:cNvSpPr txBox="1"/>
          <p:nvPr/>
        </p:nvSpPr>
        <p:spPr>
          <a:xfrm>
            <a:off x="282575" y="1095283"/>
            <a:ext cx="4202339" cy="5509200"/>
          </a:xfrm>
          <a:prstGeom prst="rect">
            <a:avLst/>
          </a:prstGeom>
          <a:noFill/>
        </p:spPr>
        <p:txBody>
          <a:bodyPr wrap="square">
            <a:spAutoFit/>
          </a:bodyPr>
          <a:lstStyle/>
          <a:p>
            <a:r>
              <a:rPr lang="en-US" sz="1600" dirty="0"/>
              <a:t>A </a:t>
            </a:r>
            <a:r>
              <a:rPr lang="en-US" sz="1600" dirty="0" err="1"/>
              <a:t>meithrin</a:t>
            </a:r>
            <a:r>
              <a:rPr lang="en-US" sz="1600" dirty="0"/>
              <a:t> may best meet the needs of individual children or their family because if the </a:t>
            </a:r>
            <a:r>
              <a:rPr lang="en-US" sz="1600" dirty="0" err="1"/>
              <a:t>meithrin</a:t>
            </a:r>
            <a:r>
              <a:rPr lang="en-US" sz="1600" dirty="0"/>
              <a:t> is </a:t>
            </a:r>
            <a:r>
              <a:rPr lang="en-US" sz="1600" dirty="0" err="1"/>
              <a:t>welsh</a:t>
            </a:r>
            <a:r>
              <a:rPr lang="en-US" sz="1600" dirty="0"/>
              <a:t>, it means that the children can develop their </a:t>
            </a:r>
            <a:r>
              <a:rPr lang="en-US" sz="1600" dirty="0" err="1"/>
              <a:t>welsh</a:t>
            </a:r>
            <a:r>
              <a:rPr lang="en-US" sz="1600" dirty="0"/>
              <a:t> language skills and also if the parents want to end up sending their child to a </a:t>
            </a:r>
            <a:r>
              <a:rPr lang="en-US" sz="1600" dirty="0" err="1"/>
              <a:t>welsh</a:t>
            </a:r>
            <a:r>
              <a:rPr lang="en-US" sz="1600" dirty="0"/>
              <a:t> medium primary school it means that the child has had experience with the </a:t>
            </a:r>
            <a:r>
              <a:rPr lang="en-US" sz="1600" dirty="0" err="1"/>
              <a:t>welsh</a:t>
            </a:r>
            <a:r>
              <a:rPr lang="en-US" sz="1600" dirty="0"/>
              <a:t> language in a school environment not just at home. It may also give the family or carers help because they do wrap around care meaning that they can do their normal shifts or working patterns. It will also help the children develop holistically because they will be </a:t>
            </a:r>
            <a:r>
              <a:rPr lang="en-US" sz="1600" dirty="0" err="1"/>
              <a:t>be</a:t>
            </a:r>
            <a:r>
              <a:rPr lang="en-US" sz="1600" dirty="0"/>
              <a:t> learning more in the </a:t>
            </a:r>
            <a:r>
              <a:rPr lang="en-US" sz="1600" dirty="0" err="1"/>
              <a:t>meithrin</a:t>
            </a:r>
            <a:r>
              <a:rPr lang="en-US" sz="1600" dirty="0"/>
              <a:t> compared to at home. It will also prepare them routine wise for school, the child will know they are expected to get ready and dressed and eat breakfast before </a:t>
            </a:r>
            <a:r>
              <a:rPr lang="en-US" sz="1600" dirty="0" err="1"/>
              <a:t>meithrin</a:t>
            </a:r>
            <a:r>
              <a:rPr lang="en-US" sz="1600" dirty="0"/>
              <a:t> which will also help when they start school. They will know the routine so they won't have too big of a change when starting school.</a:t>
            </a:r>
            <a:endParaRPr lang="en-GB" sz="1600" dirty="0"/>
          </a:p>
        </p:txBody>
      </p:sp>
    </p:spTree>
    <p:extLst>
      <p:ext uri="{BB962C8B-B14F-4D97-AF65-F5344CB8AC3E}">
        <p14:creationId xmlns:p14="http://schemas.microsoft.com/office/powerpoint/2010/main" val="3465659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15874-CAE1-AC01-7048-1D6D9E9B9AE3}"/>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1E3FA5DA-F6F2-AC83-5249-D8A9B3625A3F}"/>
              </a:ext>
            </a:extLst>
          </p:cNvPr>
          <p:cNvSpPr>
            <a:spLocks noGrp="1"/>
          </p:cNvSpPr>
          <p:nvPr>
            <p:ph type="title"/>
          </p:nvPr>
        </p:nvSpPr>
        <p:spPr>
          <a:xfrm>
            <a:off x="282012" y="208722"/>
            <a:ext cx="5091890" cy="447261"/>
          </a:xfrm>
        </p:spPr>
        <p:txBody>
          <a:bodyPr/>
          <a:lstStyle/>
          <a:p>
            <a:r>
              <a:rPr lang="en-GB" sz="1800" dirty="0"/>
              <a:t>Question 9(a) and mark scheme </a:t>
            </a:r>
          </a:p>
        </p:txBody>
      </p:sp>
      <p:sp>
        <p:nvSpPr>
          <p:cNvPr id="12" name="TextBox 11">
            <a:extLst>
              <a:ext uri="{FF2B5EF4-FFF2-40B4-BE49-F238E27FC236}">
                <a16:creationId xmlns:a16="http://schemas.microsoft.com/office/drawing/2014/main" id="{4C5D8CE2-2D3D-513E-C02E-CF14FF30433F}"/>
              </a:ext>
            </a:extLst>
          </p:cNvPr>
          <p:cNvSpPr txBox="1"/>
          <p:nvPr/>
        </p:nvSpPr>
        <p:spPr>
          <a:xfrm>
            <a:off x="6405261" y="64030"/>
            <a:ext cx="3771868" cy="738664"/>
          </a:xfrm>
          <a:prstGeom prst="rect">
            <a:avLst/>
          </a:prstGeom>
          <a:noFill/>
        </p:spPr>
        <p:txBody>
          <a:bodyPr wrap="square">
            <a:spAutoFit/>
          </a:bodyPr>
          <a:lstStyle/>
          <a:p>
            <a:r>
              <a:rPr lang="en-US" sz="1400" dirty="0">
                <a:solidFill>
                  <a:schemeClr val="accent1"/>
                </a:solidFill>
                <a:highlight>
                  <a:srgbClr val="FFFF00"/>
                </a:highlight>
              </a:rPr>
              <a:t>Command Verb: </a:t>
            </a:r>
            <a:r>
              <a:rPr lang="en-US" sz="1400" b="1" i="1" dirty="0">
                <a:solidFill>
                  <a:schemeClr val="accent1"/>
                </a:solidFill>
                <a:highlight>
                  <a:srgbClr val="FFFF00"/>
                </a:highlight>
              </a:rPr>
              <a:t>Discuss</a:t>
            </a:r>
            <a:r>
              <a:rPr lang="en-US" sz="1400" i="1" dirty="0">
                <a:solidFill>
                  <a:schemeClr val="accent1"/>
                </a:solidFill>
                <a:highlight>
                  <a:srgbClr val="FFFF00"/>
                </a:highlight>
              </a:rPr>
              <a:t> </a:t>
            </a:r>
          </a:p>
          <a:p>
            <a:r>
              <a:rPr lang="en-US" sz="1400" i="1" dirty="0">
                <a:solidFill>
                  <a:schemeClr val="accent1"/>
                </a:solidFill>
                <a:highlight>
                  <a:srgbClr val="FFFF00"/>
                </a:highlight>
              </a:rPr>
              <a:t>Examine an issue in detail/in a structured way, taking into account different ideas</a:t>
            </a:r>
          </a:p>
        </p:txBody>
      </p:sp>
      <p:pic>
        <p:nvPicPr>
          <p:cNvPr id="3" name="Picture 2" descr="A screenshot of a screen&#10;&#10;AI-generated content may be incorrect.">
            <a:extLst>
              <a:ext uri="{FF2B5EF4-FFF2-40B4-BE49-F238E27FC236}">
                <a16:creationId xmlns:a16="http://schemas.microsoft.com/office/drawing/2014/main" id="{9706F6E6-5D3B-BA14-29F3-05E951923DCE}"/>
              </a:ext>
            </a:extLst>
          </p:cNvPr>
          <p:cNvPicPr>
            <a:picLocks noChangeAspect="1"/>
          </p:cNvPicPr>
          <p:nvPr/>
        </p:nvPicPr>
        <p:blipFill>
          <a:blip r:embed="rId2"/>
          <a:stretch>
            <a:fillRect/>
          </a:stretch>
        </p:blipFill>
        <p:spPr>
          <a:xfrm>
            <a:off x="282012" y="1165191"/>
            <a:ext cx="5243014" cy="2872989"/>
          </a:xfrm>
          <a:prstGeom prst="rect">
            <a:avLst/>
          </a:prstGeom>
        </p:spPr>
      </p:pic>
      <p:sp>
        <p:nvSpPr>
          <p:cNvPr id="6" name="TextBox 5">
            <a:extLst>
              <a:ext uri="{FF2B5EF4-FFF2-40B4-BE49-F238E27FC236}">
                <a16:creationId xmlns:a16="http://schemas.microsoft.com/office/drawing/2014/main" id="{2B4DCB64-2ECE-4445-D016-A843D835FF80}"/>
              </a:ext>
            </a:extLst>
          </p:cNvPr>
          <p:cNvSpPr txBox="1"/>
          <p:nvPr/>
        </p:nvSpPr>
        <p:spPr>
          <a:xfrm>
            <a:off x="6405260" y="1036854"/>
            <a:ext cx="5504727" cy="5632311"/>
          </a:xfrm>
          <a:prstGeom prst="rect">
            <a:avLst/>
          </a:prstGeom>
          <a:noFill/>
        </p:spPr>
        <p:txBody>
          <a:bodyPr wrap="square">
            <a:spAutoFit/>
          </a:bodyPr>
          <a:lstStyle/>
          <a:p>
            <a:r>
              <a:rPr lang="en-US" sz="1200" b="0" i="0" u="none" strike="noStrike" baseline="0" dirty="0">
                <a:solidFill>
                  <a:srgbClr val="000000"/>
                </a:solidFill>
                <a:latin typeface="Arial" panose="020B0604020202020204" pitchFamily="34" charset="0"/>
              </a:rPr>
              <a:t>Award up to </a:t>
            </a:r>
            <a:r>
              <a:rPr lang="en-US" sz="1200" b="1" i="0" u="none" strike="noStrike" baseline="0" dirty="0">
                <a:solidFill>
                  <a:srgbClr val="000000"/>
                </a:solidFill>
                <a:latin typeface="Arial" panose="020B0604020202020204" pitchFamily="34" charset="0"/>
              </a:rPr>
              <a:t>6 marks. </a:t>
            </a:r>
            <a:endParaRPr lang="en-US" sz="1200" b="0" i="0" u="none" strike="noStrike" baseline="0" dirty="0">
              <a:solidFill>
                <a:srgbClr val="000000"/>
              </a:solidFill>
              <a:latin typeface="Arial" panose="020B0604020202020204" pitchFamily="34" charset="0"/>
            </a:endParaRPr>
          </a:p>
          <a:p>
            <a:r>
              <a:rPr lang="en-US" sz="1200" b="1" i="0" u="none" strike="noStrike" baseline="0" dirty="0">
                <a:solidFill>
                  <a:srgbClr val="000000"/>
                </a:solidFill>
                <a:latin typeface="Arial" panose="020B0604020202020204" pitchFamily="34" charset="0"/>
              </a:rPr>
              <a:t>Award 0 marks </a:t>
            </a:r>
            <a:r>
              <a:rPr lang="en-US" sz="1200" b="0" i="0" u="none" strike="noStrike" baseline="0" dirty="0">
                <a:solidFill>
                  <a:srgbClr val="000000"/>
                </a:solidFill>
                <a:latin typeface="Arial" panose="020B0604020202020204" pitchFamily="34" charset="0"/>
              </a:rPr>
              <a:t>where response is not creditworthy. </a:t>
            </a:r>
          </a:p>
          <a:p>
            <a:r>
              <a:rPr lang="en-US" sz="1200" b="1" i="0" u="none" strike="noStrike" baseline="0" dirty="0">
                <a:solidFill>
                  <a:srgbClr val="000000"/>
                </a:solidFill>
                <a:latin typeface="Arial" panose="020B0604020202020204" pitchFamily="34" charset="0"/>
              </a:rPr>
              <a:t>Award 1-2 mark </a:t>
            </a:r>
            <a:r>
              <a:rPr lang="en-US" sz="1200" b="0" i="0" u="none" strike="noStrike" baseline="0" dirty="0">
                <a:solidFill>
                  <a:srgbClr val="000000"/>
                </a:solidFill>
                <a:latin typeface="Arial" panose="020B0604020202020204" pitchFamily="34" charset="0"/>
              </a:rPr>
              <a:t>for a basic discussion which shows limited knowledge and understanding of the expected stage of speech and language development staff may see when observing a 4-year-old child. </a:t>
            </a:r>
          </a:p>
          <a:p>
            <a:r>
              <a:rPr lang="en-US" sz="1200" b="1" i="0" u="none" strike="noStrike" baseline="0" dirty="0">
                <a:solidFill>
                  <a:srgbClr val="000000"/>
                </a:solidFill>
                <a:latin typeface="Arial" panose="020B0604020202020204" pitchFamily="34" charset="0"/>
              </a:rPr>
              <a:t>Award 3-4 marks </a:t>
            </a:r>
            <a:r>
              <a:rPr lang="en-US" sz="1200" b="0" i="0" u="none" strike="noStrike" baseline="0" dirty="0">
                <a:solidFill>
                  <a:srgbClr val="000000"/>
                </a:solidFill>
                <a:latin typeface="Arial" panose="020B0604020202020204" pitchFamily="34" charset="0"/>
              </a:rPr>
              <a:t>for a good discussion which shows some knowledge and understanding of the expected stage of speech and language development staff may see when observing a 4-year-old child. </a:t>
            </a:r>
          </a:p>
          <a:p>
            <a:r>
              <a:rPr lang="en-US" sz="1200" b="1" i="0" u="none" strike="noStrike" baseline="0" dirty="0">
                <a:solidFill>
                  <a:srgbClr val="000000"/>
                </a:solidFill>
                <a:latin typeface="Arial" panose="020B0604020202020204" pitchFamily="34" charset="0"/>
              </a:rPr>
              <a:t>Award 5-6 </a:t>
            </a:r>
            <a:r>
              <a:rPr lang="en-US" sz="1200" b="0" i="0" u="none" strike="noStrike" baseline="0" dirty="0">
                <a:solidFill>
                  <a:srgbClr val="000000"/>
                </a:solidFill>
                <a:latin typeface="Arial" panose="020B0604020202020204" pitchFamily="34" charset="0"/>
              </a:rPr>
              <a:t>marks for a very good discussion which shows sound knowledge and understanding of expected stage of speech and language development staff may see when observing a 4-year-old child. </a:t>
            </a:r>
          </a:p>
          <a:p>
            <a:endParaRPr lang="en-US" sz="1200" b="0" i="0" u="none" strike="noStrike" baseline="0" dirty="0">
              <a:solidFill>
                <a:srgbClr val="000000"/>
              </a:solidFill>
              <a:latin typeface="Arial" panose="020B0604020202020204" pitchFamily="34" charset="0"/>
            </a:endParaRPr>
          </a:p>
          <a:p>
            <a:r>
              <a:rPr lang="en-GB" sz="1200" b="0" i="0" u="none" strike="noStrike" baseline="0" dirty="0">
                <a:solidFill>
                  <a:srgbClr val="000000"/>
                </a:solidFill>
                <a:latin typeface="Arial" panose="020B0604020202020204" pitchFamily="34" charset="0"/>
              </a:rPr>
              <a:t>Response may refer to: </a:t>
            </a:r>
          </a:p>
          <a:p>
            <a:endParaRPr lang="en-GB" sz="1200" b="0" i="0" u="none" strike="noStrike" baseline="0" dirty="0">
              <a:solidFill>
                <a:srgbClr val="000000"/>
              </a:solidFill>
              <a:latin typeface="Arial" panose="020B0604020202020204" pitchFamily="34" charset="0"/>
            </a:endParaRPr>
          </a:p>
          <a:p>
            <a:pPr marL="273050" indent="-273050"/>
            <a:r>
              <a:rPr lang="en-US" sz="1200" b="0" i="0" u="none" strike="noStrike" baseline="0" dirty="0">
                <a:solidFill>
                  <a:srgbClr val="000000"/>
                </a:solidFill>
                <a:latin typeface="Arial" panose="020B0604020202020204" pitchFamily="34" charset="0"/>
              </a:rPr>
              <a:t>• 	The child would be developing a more extensive use of vocabulary </a:t>
            </a:r>
          </a:p>
          <a:p>
            <a:pPr marL="273050" indent="-273050"/>
            <a:r>
              <a:rPr lang="en-US" sz="1200" b="0" i="0" u="none" strike="noStrike" baseline="0" dirty="0">
                <a:solidFill>
                  <a:srgbClr val="000000"/>
                </a:solidFill>
                <a:latin typeface="Arial" panose="020B0604020202020204" pitchFamily="34" charset="0"/>
              </a:rPr>
              <a:t>• 	The child may be speaking in more complex sentences </a:t>
            </a:r>
          </a:p>
          <a:p>
            <a:pPr marL="273050" indent="-273050"/>
            <a:r>
              <a:rPr lang="en-US" sz="1200" b="0" i="0" u="none" strike="noStrike" baseline="0" dirty="0">
                <a:solidFill>
                  <a:srgbClr val="000000"/>
                </a:solidFill>
                <a:latin typeface="Arial" panose="020B0604020202020204" pitchFamily="34" charset="0"/>
              </a:rPr>
              <a:t>• 	Staff may hear the child relaying events and stories </a:t>
            </a:r>
          </a:p>
          <a:p>
            <a:pPr marL="273050" indent="-273050"/>
            <a:r>
              <a:rPr lang="en-US" sz="1200" b="0" i="0" u="none" strike="noStrike" baseline="0" dirty="0">
                <a:solidFill>
                  <a:srgbClr val="000000"/>
                </a:solidFill>
                <a:latin typeface="Arial" panose="020B0604020202020204" pitchFamily="34" charset="0"/>
              </a:rPr>
              <a:t>• 	Whilst playing the child may relay a running commentary of what is happening </a:t>
            </a:r>
          </a:p>
          <a:p>
            <a:pPr marL="273050" indent="-273050"/>
            <a:r>
              <a:rPr lang="en-US" sz="1200" b="0" i="0" u="none" strike="noStrike" baseline="0" dirty="0">
                <a:solidFill>
                  <a:srgbClr val="000000"/>
                </a:solidFill>
                <a:latin typeface="Arial" panose="020B0604020202020204" pitchFamily="34" charset="0"/>
              </a:rPr>
              <a:t>• 	The child may be able to make good use of language to apply rules and take turns in games </a:t>
            </a:r>
          </a:p>
          <a:p>
            <a:pPr marL="273050" indent="-273050"/>
            <a:r>
              <a:rPr lang="en-US" sz="1200" b="0" i="0" u="none" strike="noStrike" baseline="0" dirty="0">
                <a:solidFill>
                  <a:srgbClr val="000000"/>
                </a:solidFill>
                <a:latin typeface="Arial" panose="020B0604020202020204" pitchFamily="34" charset="0"/>
              </a:rPr>
              <a:t>• 	The child may use language to form an argument with peers </a:t>
            </a:r>
          </a:p>
          <a:p>
            <a:pPr marL="273050" indent="-273050"/>
            <a:r>
              <a:rPr lang="en-US" sz="1200" b="0" i="0" u="none" strike="noStrike" baseline="0" dirty="0">
                <a:solidFill>
                  <a:srgbClr val="000000"/>
                </a:solidFill>
                <a:latin typeface="Arial" panose="020B0604020202020204" pitchFamily="34" charset="0"/>
              </a:rPr>
              <a:t>• 	There may be evidence of descriptive language, in particular to describe the feelings of those around </a:t>
            </a:r>
          </a:p>
          <a:p>
            <a:pPr marL="273050" indent="-273050"/>
            <a:r>
              <a:rPr lang="en-US" sz="1200" b="0" i="0" u="none" strike="noStrike" baseline="0" dirty="0">
                <a:solidFill>
                  <a:srgbClr val="000000"/>
                </a:solidFill>
                <a:latin typeface="Arial" panose="020B0604020202020204" pitchFamily="34" charset="0"/>
              </a:rPr>
              <a:t>• 	The use of questioning is evident </a:t>
            </a:r>
          </a:p>
          <a:p>
            <a:pPr marL="273050" indent="-273050"/>
            <a:r>
              <a:rPr lang="en-US" sz="1200" b="0" i="0" u="none" strike="noStrike" baseline="0" dirty="0">
                <a:solidFill>
                  <a:srgbClr val="000000"/>
                </a:solidFill>
                <a:latin typeface="Arial" panose="020B0604020202020204" pitchFamily="34" charset="0"/>
              </a:rPr>
              <a:t>• 	The child should now be able to make himself completely understood with few errors </a:t>
            </a:r>
          </a:p>
          <a:p>
            <a:endParaRPr lang="en-GB" sz="12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This list is not exhaustive. </a:t>
            </a:r>
          </a:p>
          <a:p>
            <a:r>
              <a:rPr lang="en-US" sz="1200" b="0" i="0" u="none" strike="noStrike" baseline="0" dirty="0">
                <a:solidFill>
                  <a:srgbClr val="000000"/>
                </a:solidFill>
                <a:latin typeface="Arial" panose="020B0604020202020204" pitchFamily="34" charset="0"/>
              </a:rPr>
              <a:t>Credit any other relevant response. 	</a:t>
            </a:r>
          </a:p>
        </p:txBody>
      </p:sp>
    </p:spTree>
    <p:extLst>
      <p:ext uri="{BB962C8B-B14F-4D97-AF65-F5344CB8AC3E}">
        <p14:creationId xmlns:p14="http://schemas.microsoft.com/office/powerpoint/2010/main" val="264371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44068-9A54-CB82-8692-487A98A6F6B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80A0572-F8CB-0BB5-D915-B080C5EB40ED}"/>
              </a:ext>
            </a:extLst>
          </p:cNvPr>
          <p:cNvSpPr txBox="1"/>
          <p:nvPr/>
        </p:nvSpPr>
        <p:spPr>
          <a:xfrm>
            <a:off x="6778112" y="1364281"/>
            <a:ext cx="4782517" cy="532453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sz="1000" b="1" i="1" dirty="0">
              <a:solidFill>
                <a:srgbClr val="0070C0"/>
              </a:solidFill>
            </a:endParaRPr>
          </a:p>
          <a:p>
            <a:r>
              <a:rPr lang="en-GB" sz="1600" i="1" dirty="0">
                <a:solidFill>
                  <a:srgbClr val="0070C0"/>
                </a:solidFill>
              </a:rPr>
              <a:t>This learner may have utilised their practical experience to develop a very good  discussion. This can be seen where they discuss issues around pronunciation. The use of the command verb is developed appropriately showing a mature approach to the response. The use of terminology shows very good knowledge and understanding of language development where the learner has referred to the purpose and context of words. A well-deserved higher band mark has been awarded. </a:t>
            </a:r>
          </a:p>
          <a:p>
            <a:r>
              <a:rPr lang="en-GB" sz="1600" i="1" dirty="0">
                <a:solidFill>
                  <a:srgbClr val="0070C0"/>
                </a:solidFill>
              </a:rPr>
              <a:t>The examiner would expect to see further development in relation to a 4 year old before awarding the full marks. The learner could have discussed several further points from the extensive mark scheme, such as, running commentary during play or  relaying events and stories.</a:t>
            </a:r>
          </a:p>
          <a:p>
            <a:endParaRPr lang="en-GB" sz="1000" i="1" dirty="0">
              <a:solidFill>
                <a:srgbClr val="0070C0"/>
              </a:solidFill>
            </a:endParaRPr>
          </a:p>
          <a:p>
            <a:r>
              <a:rPr lang="en-GB" b="1" i="1" dirty="0">
                <a:solidFill>
                  <a:srgbClr val="0070C0"/>
                </a:solidFill>
              </a:rPr>
              <a:t>Marks awarded 5/6</a:t>
            </a:r>
          </a:p>
        </p:txBody>
      </p:sp>
      <p:sp>
        <p:nvSpPr>
          <p:cNvPr id="10" name="Speech Bubble: Rectangle with Corners Rounded 9">
            <a:extLst>
              <a:ext uri="{FF2B5EF4-FFF2-40B4-BE49-F238E27FC236}">
                <a16:creationId xmlns:a16="http://schemas.microsoft.com/office/drawing/2014/main" id="{816298F6-781D-740E-385A-C75E6654B5BE}"/>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12B871D4-45A5-C9A8-0B9C-B5C264B7DB6F}"/>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9D1622A2-C309-F827-25AB-DCDA704517DB}"/>
              </a:ext>
            </a:extLst>
          </p:cNvPr>
          <p:cNvSpPr/>
          <p:nvPr/>
        </p:nvSpPr>
        <p:spPr>
          <a:xfrm>
            <a:off x="6400800" y="1095284"/>
            <a:ext cx="5412829" cy="555475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D467ABF-3CF5-E56E-6F6C-C795B9161DA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9(a) Candidate’s answer with Principal Examiner’s comments</a:t>
            </a:r>
          </a:p>
        </p:txBody>
      </p:sp>
      <p:sp>
        <p:nvSpPr>
          <p:cNvPr id="3" name="TextBox 2">
            <a:extLst>
              <a:ext uri="{FF2B5EF4-FFF2-40B4-BE49-F238E27FC236}">
                <a16:creationId xmlns:a16="http://schemas.microsoft.com/office/drawing/2014/main" id="{CFB4D97F-9DB9-D298-6B22-738002460829}"/>
              </a:ext>
            </a:extLst>
          </p:cNvPr>
          <p:cNvSpPr txBox="1"/>
          <p:nvPr/>
        </p:nvSpPr>
        <p:spPr>
          <a:xfrm>
            <a:off x="282575" y="1095284"/>
            <a:ext cx="4722562" cy="4524315"/>
          </a:xfrm>
          <a:prstGeom prst="rect">
            <a:avLst/>
          </a:prstGeom>
          <a:noFill/>
        </p:spPr>
        <p:txBody>
          <a:bodyPr wrap="square">
            <a:spAutoFit/>
          </a:bodyPr>
          <a:lstStyle/>
          <a:p>
            <a:r>
              <a:rPr lang="en-US" sz="1600" dirty="0"/>
              <a:t>A four year old </a:t>
            </a:r>
            <a:r>
              <a:rPr lang="en-US" sz="1600" dirty="0" err="1"/>
              <a:t>childs</a:t>
            </a:r>
            <a:r>
              <a:rPr lang="en-US" sz="1600" dirty="0"/>
              <a:t> speech will have developed far beyond the simple one word answers of when they were much younger. Not only will they be able to form small sentences and be able to communicate what </a:t>
            </a:r>
            <a:r>
              <a:rPr lang="en-US" sz="1600" dirty="0" err="1"/>
              <a:t>theyy</a:t>
            </a:r>
            <a:r>
              <a:rPr lang="en-US" sz="1600" dirty="0"/>
              <a:t> may want or like to another, but they will also understand the purpose of words and the context in which to use them. Understanding the meaning of terms like "stop" and "no" as well as being able to use these words themselves when something undesirable may happen. A 4 year old may have just learnt the alphabet and may struggle with reading the written word, but as they grow they will soon be able to both read and write simple sentences. A 4 year old may still struggle with pronunciation, such as pronouncing words that contain and "r" with a "w" sound, such as </a:t>
            </a:r>
            <a:r>
              <a:rPr lang="en-US" sz="1600" dirty="0" err="1"/>
              <a:t>pronouncouncing</a:t>
            </a:r>
            <a:r>
              <a:rPr lang="en-US" sz="1600" dirty="0"/>
              <a:t> words like "really" as "</a:t>
            </a:r>
            <a:r>
              <a:rPr lang="en-US" sz="1600" dirty="0" err="1"/>
              <a:t>weally</a:t>
            </a:r>
            <a:r>
              <a:rPr lang="en-US" sz="1600" dirty="0"/>
              <a:t>."</a:t>
            </a:r>
            <a:endParaRPr lang="en-GB" sz="1600" dirty="0"/>
          </a:p>
        </p:txBody>
      </p:sp>
    </p:spTree>
    <p:extLst>
      <p:ext uri="{BB962C8B-B14F-4D97-AF65-F5344CB8AC3E}">
        <p14:creationId xmlns:p14="http://schemas.microsoft.com/office/powerpoint/2010/main" val="37583738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CC4DF-1CCC-4C2F-E8B9-33D87DA88A57}"/>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3176041F-2733-55E5-D2A3-4F532BFCA0AC}"/>
              </a:ext>
            </a:extLst>
          </p:cNvPr>
          <p:cNvSpPr>
            <a:spLocks noGrp="1"/>
          </p:cNvSpPr>
          <p:nvPr>
            <p:ph type="title"/>
          </p:nvPr>
        </p:nvSpPr>
        <p:spPr>
          <a:xfrm>
            <a:off x="282012" y="208722"/>
            <a:ext cx="5091890" cy="447261"/>
          </a:xfrm>
        </p:spPr>
        <p:txBody>
          <a:bodyPr/>
          <a:lstStyle/>
          <a:p>
            <a:r>
              <a:rPr lang="en-GB" sz="1800" dirty="0"/>
              <a:t>Question 9(b) and mark scheme </a:t>
            </a:r>
          </a:p>
        </p:txBody>
      </p:sp>
      <p:sp>
        <p:nvSpPr>
          <p:cNvPr id="12" name="TextBox 11">
            <a:extLst>
              <a:ext uri="{FF2B5EF4-FFF2-40B4-BE49-F238E27FC236}">
                <a16:creationId xmlns:a16="http://schemas.microsoft.com/office/drawing/2014/main" id="{38DB5553-277A-0A87-3CC6-1236AB6708CC}"/>
              </a:ext>
            </a:extLst>
          </p:cNvPr>
          <p:cNvSpPr txBox="1"/>
          <p:nvPr/>
        </p:nvSpPr>
        <p:spPr>
          <a:xfrm>
            <a:off x="6405261" y="64030"/>
            <a:ext cx="3771868" cy="738664"/>
          </a:xfrm>
          <a:prstGeom prst="rect">
            <a:avLst/>
          </a:prstGeom>
          <a:noFill/>
        </p:spPr>
        <p:txBody>
          <a:bodyPr wrap="square">
            <a:spAutoFit/>
          </a:bodyPr>
          <a:lstStyle/>
          <a:p>
            <a:r>
              <a:rPr lang="en-US" sz="1400" dirty="0">
                <a:solidFill>
                  <a:schemeClr val="accent1"/>
                </a:solidFill>
                <a:highlight>
                  <a:srgbClr val="FFFF00"/>
                </a:highlight>
              </a:rPr>
              <a:t>Command Verb: </a:t>
            </a:r>
            <a:r>
              <a:rPr lang="en-US" sz="1400" b="1" i="1" dirty="0">
                <a:solidFill>
                  <a:schemeClr val="accent1"/>
                </a:solidFill>
                <a:highlight>
                  <a:srgbClr val="FFFF00"/>
                </a:highlight>
              </a:rPr>
              <a:t>Describe</a:t>
            </a:r>
            <a:r>
              <a:rPr lang="en-US" sz="1400" i="1" dirty="0">
                <a:solidFill>
                  <a:schemeClr val="accent1"/>
                </a:solidFill>
                <a:highlight>
                  <a:srgbClr val="FFFF00"/>
                </a:highlight>
              </a:rPr>
              <a:t> </a:t>
            </a:r>
          </a:p>
          <a:p>
            <a:r>
              <a:rPr lang="en-US" sz="1400" i="1" dirty="0">
                <a:solidFill>
                  <a:schemeClr val="accent1"/>
                </a:solidFill>
                <a:highlight>
                  <a:srgbClr val="FFFF00"/>
                </a:highlight>
              </a:rPr>
              <a:t>Provide characteristics/main </a:t>
            </a:r>
          </a:p>
          <a:p>
            <a:r>
              <a:rPr lang="en-US" sz="1400" i="1" dirty="0">
                <a:solidFill>
                  <a:schemeClr val="accent1"/>
                </a:solidFill>
                <a:highlight>
                  <a:srgbClr val="FFFF00"/>
                </a:highlight>
              </a:rPr>
              <a:t>features or a brief account</a:t>
            </a:r>
          </a:p>
        </p:txBody>
      </p:sp>
      <p:pic>
        <p:nvPicPr>
          <p:cNvPr id="3" name="Picture 2" descr="A screenshot of a page&#10;&#10;AI-generated content may be incorrect.">
            <a:extLst>
              <a:ext uri="{FF2B5EF4-FFF2-40B4-BE49-F238E27FC236}">
                <a16:creationId xmlns:a16="http://schemas.microsoft.com/office/drawing/2014/main" id="{9409F195-C1DD-6B9E-31E9-BBA879D33540}"/>
              </a:ext>
            </a:extLst>
          </p:cNvPr>
          <p:cNvPicPr>
            <a:picLocks noChangeAspect="1"/>
          </p:cNvPicPr>
          <p:nvPr/>
        </p:nvPicPr>
        <p:blipFill>
          <a:blip r:embed="rId2"/>
          <a:stretch>
            <a:fillRect/>
          </a:stretch>
        </p:blipFill>
        <p:spPr>
          <a:xfrm>
            <a:off x="245198" y="1051354"/>
            <a:ext cx="5128704" cy="2377646"/>
          </a:xfrm>
          <a:prstGeom prst="rect">
            <a:avLst/>
          </a:prstGeom>
        </p:spPr>
      </p:pic>
      <p:sp>
        <p:nvSpPr>
          <p:cNvPr id="6" name="TextBox 5">
            <a:extLst>
              <a:ext uri="{FF2B5EF4-FFF2-40B4-BE49-F238E27FC236}">
                <a16:creationId xmlns:a16="http://schemas.microsoft.com/office/drawing/2014/main" id="{A737E83E-1D8B-CED5-A0DF-550585B0987A}"/>
              </a:ext>
            </a:extLst>
          </p:cNvPr>
          <p:cNvSpPr txBox="1"/>
          <p:nvPr/>
        </p:nvSpPr>
        <p:spPr>
          <a:xfrm>
            <a:off x="6176209" y="1056888"/>
            <a:ext cx="5935580" cy="5909310"/>
          </a:xfrm>
          <a:prstGeom prst="rect">
            <a:avLst/>
          </a:prstGeom>
          <a:noFill/>
        </p:spPr>
        <p:txBody>
          <a:bodyPr wrap="square">
            <a:spAutoFit/>
          </a:bodyPr>
          <a:lstStyle/>
          <a:p>
            <a:r>
              <a:rPr lang="en-US" sz="1200" b="0" i="0" u="none" strike="noStrike" baseline="0" dirty="0">
                <a:solidFill>
                  <a:srgbClr val="000000"/>
                </a:solidFill>
                <a:latin typeface="Arial" panose="020B0604020202020204" pitchFamily="34" charset="0"/>
              </a:rPr>
              <a:t>Award up to </a:t>
            </a:r>
            <a:r>
              <a:rPr lang="en-US" sz="1200" b="1" i="0" u="none" strike="noStrike" baseline="0" dirty="0">
                <a:solidFill>
                  <a:srgbClr val="000000"/>
                </a:solidFill>
                <a:latin typeface="Arial" panose="020B0604020202020204" pitchFamily="34" charset="0"/>
              </a:rPr>
              <a:t>4 marks. </a:t>
            </a:r>
            <a:endParaRPr lang="en-US" sz="1200" b="0" i="0" u="none" strike="noStrike" baseline="0" dirty="0">
              <a:solidFill>
                <a:srgbClr val="000000"/>
              </a:solidFill>
              <a:latin typeface="Arial" panose="020B0604020202020204" pitchFamily="34" charset="0"/>
            </a:endParaRPr>
          </a:p>
          <a:p>
            <a:r>
              <a:rPr lang="en-US" sz="1200" b="1" i="0" u="none" strike="noStrike" baseline="0" dirty="0">
                <a:solidFill>
                  <a:srgbClr val="000000"/>
                </a:solidFill>
                <a:latin typeface="Arial" panose="020B0604020202020204" pitchFamily="34" charset="0"/>
              </a:rPr>
              <a:t>Award 0 marks </a:t>
            </a:r>
            <a:r>
              <a:rPr lang="en-US" sz="1200" b="0" i="0" u="none" strike="noStrike" baseline="0" dirty="0">
                <a:solidFill>
                  <a:srgbClr val="000000"/>
                </a:solidFill>
                <a:latin typeface="Arial" panose="020B0604020202020204" pitchFamily="34" charset="0"/>
              </a:rPr>
              <a:t>where response is not creditworthy. </a:t>
            </a:r>
          </a:p>
          <a:p>
            <a:r>
              <a:rPr lang="en-US" sz="1200" b="1" i="0" u="none" strike="noStrike" baseline="0" dirty="0">
                <a:solidFill>
                  <a:srgbClr val="000000"/>
                </a:solidFill>
                <a:latin typeface="Arial" panose="020B0604020202020204" pitchFamily="34" charset="0"/>
              </a:rPr>
              <a:t>Award 1 mark </a:t>
            </a:r>
            <a:r>
              <a:rPr lang="en-US" sz="1200" b="0" i="0" u="none" strike="noStrike" baseline="0" dirty="0">
                <a:solidFill>
                  <a:srgbClr val="000000"/>
                </a:solidFill>
                <a:latin typeface="Arial" panose="020B0604020202020204" pitchFamily="34" charset="0"/>
              </a:rPr>
              <a:t>for a basic description which shows limited knowledge and understanding of how staff might support a 4-year-old child’s literacy skills. </a:t>
            </a:r>
          </a:p>
          <a:p>
            <a:r>
              <a:rPr lang="en-US" sz="1200" b="1" i="0" u="none" strike="noStrike" baseline="0" dirty="0">
                <a:solidFill>
                  <a:srgbClr val="000000"/>
                </a:solidFill>
                <a:latin typeface="Arial" panose="020B0604020202020204" pitchFamily="34" charset="0"/>
              </a:rPr>
              <a:t>Award 2-3 marks </a:t>
            </a:r>
            <a:r>
              <a:rPr lang="en-US" sz="1200" b="0" i="0" u="none" strike="noStrike" baseline="0" dirty="0">
                <a:solidFill>
                  <a:srgbClr val="000000"/>
                </a:solidFill>
                <a:latin typeface="Arial" panose="020B0604020202020204" pitchFamily="34" charset="0"/>
              </a:rPr>
              <a:t>for a good description which shows some knowledge and understanding of how staff might support a 4-year-old child’s literacy skills. </a:t>
            </a:r>
          </a:p>
          <a:p>
            <a:r>
              <a:rPr lang="en-US" sz="1200" b="1" i="0" u="none" strike="noStrike" baseline="0" dirty="0">
                <a:solidFill>
                  <a:srgbClr val="000000"/>
                </a:solidFill>
                <a:latin typeface="Arial" panose="020B0604020202020204" pitchFamily="34" charset="0"/>
              </a:rPr>
              <a:t>Award 4 marks </a:t>
            </a:r>
            <a:r>
              <a:rPr lang="en-US" sz="1200" b="0" i="0" u="none" strike="noStrike" baseline="0" dirty="0">
                <a:solidFill>
                  <a:srgbClr val="000000"/>
                </a:solidFill>
                <a:latin typeface="Arial" panose="020B0604020202020204" pitchFamily="34" charset="0"/>
              </a:rPr>
              <a:t>for a very good description which shows sound knowledge and understanding of how staff might support a 4-year-old child’s literacy skills. </a:t>
            </a:r>
            <a:br>
              <a:rPr lang="en-US" sz="1200" b="0" i="0" u="none" strike="noStrike" baseline="0" dirty="0">
                <a:solidFill>
                  <a:srgbClr val="000000"/>
                </a:solidFill>
                <a:latin typeface="Arial" panose="020B0604020202020204" pitchFamily="34" charset="0"/>
              </a:rPr>
            </a:br>
            <a:endParaRPr lang="en-US" sz="1200" b="0" i="0" u="none" strike="noStrike" baseline="0" dirty="0">
              <a:solidFill>
                <a:srgbClr val="000000"/>
              </a:solidFill>
              <a:latin typeface="Arial" panose="020B0604020202020204" pitchFamily="34" charset="0"/>
            </a:endParaRPr>
          </a:p>
          <a:p>
            <a:r>
              <a:rPr lang="en-GB" sz="1200" b="0" i="0" u="none" strike="noStrike" baseline="0" dirty="0">
                <a:solidFill>
                  <a:srgbClr val="000000"/>
                </a:solidFill>
                <a:latin typeface="Arial" panose="020B0604020202020204" pitchFamily="34" charset="0"/>
              </a:rPr>
              <a:t>Response may refer to: </a:t>
            </a:r>
          </a:p>
          <a:p>
            <a:pPr marL="352425" indent="-352425"/>
            <a:r>
              <a:rPr lang="en-GB" sz="1200" b="0" i="0" u="none" strike="noStrike" baseline="0" dirty="0">
                <a:solidFill>
                  <a:srgbClr val="000000"/>
                </a:solidFill>
                <a:latin typeface="Arial" panose="020B0604020202020204" pitchFamily="34" charset="0"/>
              </a:rPr>
              <a:t>• 	Include independent story time</a:t>
            </a:r>
          </a:p>
          <a:p>
            <a:pPr marL="352425" indent="-352425"/>
            <a:r>
              <a:rPr lang="en-US" sz="1200" b="0" i="0" u="none" strike="noStrike" baseline="0" dirty="0">
                <a:solidFill>
                  <a:srgbClr val="000000"/>
                </a:solidFill>
                <a:latin typeface="Arial" panose="020B0604020202020204" pitchFamily="34" charset="0"/>
              </a:rPr>
              <a:t>• 	Make books available by providing a reading / library area </a:t>
            </a:r>
          </a:p>
          <a:p>
            <a:pPr marL="352425" indent="-352425"/>
            <a:r>
              <a:rPr lang="en-US" sz="1200" b="0" i="0" u="none" strike="noStrike" baseline="0" dirty="0">
                <a:solidFill>
                  <a:srgbClr val="000000"/>
                </a:solidFill>
                <a:latin typeface="Arial" panose="020B0604020202020204" pitchFamily="34" charset="0"/>
              </a:rPr>
              <a:t>• 	Read stories with whole groups </a:t>
            </a:r>
          </a:p>
          <a:p>
            <a:pPr marL="352425" indent="-352425"/>
            <a:r>
              <a:rPr lang="en-US" sz="1200" b="0" i="0" u="none" strike="noStrike" baseline="0" dirty="0">
                <a:solidFill>
                  <a:srgbClr val="000000"/>
                </a:solidFill>
                <a:latin typeface="Arial" panose="020B0604020202020204" pitchFamily="34" charset="0"/>
              </a:rPr>
              <a:t>• 	Invite story tellers into the classroom </a:t>
            </a:r>
          </a:p>
          <a:p>
            <a:pPr marL="352425" indent="-352425"/>
            <a:r>
              <a:rPr lang="en-US" sz="1200" b="0" i="0" u="none" strike="noStrike" baseline="0" dirty="0">
                <a:solidFill>
                  <a:srgbClr val="000000"/>
                </a:solidFill>
                <a:latin typeface="Arial" panose="020B0604020202020204" pitchFamily="34" charset="0"/>
              </a:rPr>
              <a:t>• 	Provide incidental resources within areas of the room such as role play areas </a:t>
            </a:r>
          </a:p>
          <a:p>
            <a:pPr marL="352425" indent="-352425"/>
            <a:r>
              <a:rPr lang="en-GB" sz="1200" b="0" i="0" u="none" strike="noStrike" baseline="0" dirty="0">
                <a:solidFill>
                  <a:srgbClr val="000000"/>
                </a:solidFill>
                <a:latin typeface="Arial" panose="020B0604020202020204" pitchFamily="34" charset="0"/>
              </a:rPr>
              <a:t>• 	Follow reading / writing conventions </a:t>
            </a:r>
          </a:p>
          <a:p>
            <a:pPr marL="352425" indent="-352425"/>
            <a:r>
              <a:rPr lang="en-US" sz="1200" b="0" i="0" u="none" strike="noStrike" baseline="0" dirty="0">
                <a:solidFill>
                  <a:srgbClr val="000000"/>
                </a:solidFill>
                <a:latin typeface="Arial" panose="020B0604020202020204" pitchFamily="34" charset="0"/>
              </a:rPr>
              <a:t>• 	Provide pre reading / writing activities </a:t>
            </a:r>
          </a:p>
          <a:p>
            <a:pPr marL="352425" indent="-352425"/>
            <a:r>
              <a:rPr lang="en-GB" sz="1200" b="0" i="0" u="none" strike="noStrike" baseline="0" dirty="0">
                <a:solidFill>
                  <a:srgbClr val="000000"/>
                </a:solidFill>
                <a:latin typeface="Arial" panose="020B0604020202020204" pitchFamily="34" charset="0"/>
              </a:rPr>
              <a:t>• 	Create literacy rich environments </a:t>
            </a:r>
          </a:p>
          <a:p>
            <a:pPr marL="352425" indent="-352425"/>
            <a:r>
              <a:rPr lang="en-US" sz="1200" b="0" i="0" u="none" strike="noStrike" baseline="0" dirty="0">
                <a:solidFill>
                  <a:srgbClr val="000000"/>
                </a:solidFill>
                <a:latin typeface="Arial" panose="020B0604020202020204" pitchFamily="34" charset="0"/>
              </a:rPr>
              <a:t>• 	Use displays to support topics </a:t>
            </a:r>
          </a:p>
          <a:p>
            <a:pPr marL="352425" indent="-352425"/>
            <a:r>
              <a:rPr lang="en-US" sz="1200" b="0" i="0" u="none" strike="noStrike" baseline="0" dirty="0">
                <a:solidFill>
                  <a:srgbClr val="000000"/>
                </a:solidFill>
                <a:latin typeface="Arial" panose="020B0604020202020204" pitchFamily="34" charset="0"/>
              </a:rPr>
              <a:t>• 	Label classroom resources and walls </a:t>
            </a:r>
          </a:p>
          <a:p>
            <a:pPr marL="352425" indent="-352425"/>
            <a:r>
              <a:rPr lang="en-GB" sz="1200" b="0" i="0" u="none" strike="noStrike" baseline="0" dirty="0">
                <a:solidFill>
                  <a:srgbClr val="000000"/>
                </a:solidFill>
                <a:latin typeface="Arial" panose="020B0604020202020204" pitchFamily="34" charset="0"/>
              </a:rPr>
              <a:t>• 	Visualise instructions </a:t>
            </a:r>
          </a:p>
          <a:p>
            <a:pPr marL="352425" indent="-352425"/>
            <a:r>
              <a:rPr lang="en-US" sz="1200" b="0" i="0" u="none" strike="noStrike" baseline="0" dirty="0">
                <a:solidFill>
                  <a:srgbClr val="000000"/>
                </a:solidFill>
                <a:latin typeface="Arial" panose="020B0604020202020204" pitchFamily="34" charset="0"/>
              </a:rPr>
              <a:t>• 	Share reading material with parents </a:t>
            </a:r>
          </a:p>
          <a:p>
            <a:pPr marL="352425" indent="-352425"/>
            <a:r>
              <a:rPr lang="en-GB" sz="1200" b="0" i="0" u="none" strike="noStrike" baseline="0" dirty="0">
                <a:solidFill>
                  <a:srgbClr val="000000"/>
                </a:solidFill>
                <a:latin typeface="Arial" panose="020B0604020202020204" pitchFamily="34" charset="0"/>
              </a:rPr>
              <a:t>• 	Introduce book clubs </a:t>
            </a:r>
          </a:p>
          <a:p>
            <a:pPr marL="352425" indent="-352425"/>
            <a:r>
              <a:rPr lang="en-US" sz="1200" b="0" i="0" u="none" strike="noStrike" baseline="0" dirty="0">
                <a:solidFill>
                  <a:srgbClr val="000000"/>
                </a:solidFill>
                <a:latin typeface="Arial" panose="020B0604020202020204" pitchFamily="34" charset="0"/>
              </a:rPr>
              <a:t>• 	Go out on trips to the local areas such as shops where writing and labelling is evident </a:t>
            </a:r>
          </a:p>
          <a:p>
            <a:pPr marL="352425" indent="-352425"/>
            <a:r>
              <a:rPr lang="en-US" sz="1200" b="0" i="0" u="none" strike="noStrike" baseline="0" dirty="0">
                <a:solidFill>
                  <a:srgbClr val="000000"/>
                </a:solidFill>
                <a:latin typeface="Arial" panose="020B0604020202020204" pitchFamily="34" charset="0"/>
              </a:rPr>
              <a:t>• 	Make links with local libraries </a:t>
            </a:r>
          </a:p>
          <a:p>
            <a:pPr marL="352425" indent="-352425"/>
            <a:r>
              <a:rPr lang="en-US" sz="1200" b="0" i="0" u="none" strike="noStrike" baseline="0" dirty="0">
                <a:solidFill>
                  <a:srgbClr val="000000"/>
                </a:solidFill>
                <a:latin typeface="Arial" panose="020B0604020202020204" pitchFamily="34" charset="0"/>
              </a:rPr>
              <a:t>• 	Draw attention to print in the environment </a:t>
            </a:r>
          </a:p>
          <a:p>
            <a:endParaRPr lang="en-GB" sz="12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This list is not exhaustive. </a:t>
            </a:r>
            <a:br>
              <a:rPr lang="en-US" sz="1200" b="0" i="0" u="none" strike="noStrike" baseline="0" dirty="0">
                <a:solidFill>
                  <a:srgbClr val="000000"/>
                </a:solidFill>
                <a:latin typeface="Arial" panose="020B0604020202020204" pitchFamily="34" charset="0"/>
              </a:rPr>
            </a:br>
            <a:r>
              <a:rPr lang="en-US" sz="1200" b="0" i="0" u="none" strike="noStrike" baseline="0" dirty="0">
                <a:solidFill>
                  <a:srgbClr val="000000"/>
                </a:solidFill>
                <a:latin typeface="Arial" panose="020B0604020202020204" pitchFamily="34" charset="0"/>
              </a:rPr>
              <a:t>Credit any other relevant response. </a:t>
            </a:r>
            <a:r>
              <a:rPr lang="en-US" sz="1800" b="0"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10548360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1286D4-4E39-3D33-DE62-F4A8CCBB6FF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A86A181-8A61-BFC2-58C7-7D4BF5B79D9E}"/>
              </a:ext>
            </a:extLst>
          </p:cNvPr>
          <p:cNvSpPr txBox="1"/>
          <p:nvPr/>
        </p:nvSpPr>
        <p:spPr>
          <a:xfrm>
            <a:off x="6945084" y="1333302"/>
            <a:ext cx="4665091" cy="4893647"/>
          </a:xfrm>
          <a:prstGeom prst="rect">
            <a:avLst/>
          </a:prstGeom>
          <a:noFill/>
          <a:ln>
            <a:noFill/>
          </a:ln>
        </p:spPr>
        <p:txBody>
          <a:bodyPr wrap="square" rtlCol="0">
            <a:spAutoFit/>
          </a:bodyPr>
          <a:lstStyle/>
          <a:p>
            <a:r>
              <a:rPr lang="en-GB" b="1" i="1" dirty="0">
                <a:solidFill>
                  <a:srgbClr val="0070C0"/>
                </a:solidFill>
              </a:rPr>
              <a:t>Principal Examiner feedback </a:t>
            </a:r>
          </a:p>
          <a:p>
            <a:endParaRPr lang="en-GB" sz="1000" b="1" i="1" dirty="0">
              <a:solidFill>
                <a:srgbClr val="0070C0"/>
              </a:solidFill>
            </a:endParaRPr>
          </a:p>
          <a:p>
            <a:r>
              <a:rPr lang="en-GB" sz="1600" i="1" dirty="0">
                <a:solidFill>
                  <a:srgbClr val="0070C0"/>
                </a:solidFill>
              </a:rPr>
              <a:t>Some learners seemed to find this question difficult, often leaving blank or providing basic information which showed little understanding of support for literacy skills. This learner has, however, presented a good description meeting the requirements for a middle band mark. Understanding and knowledge can be seen throughout the response, which is written logically giving practical examples. These examples are appropriate and relevant to the age range identified in the question. The reference to expressive arts and crafts in particular shows a good level of knowledge. However, focus is on activities, a description around a literacy rich environment, using displays and labelling, may have supported  1 extra mark. </a:t>
            </a:r>
          </a:p>
          <a:p>
            <a:endParaRPr lang="en-GB" sz="1000" i="1" dirty="0">
              <a:solidFill>
                <a:srgbClr val="0070C0"/>
              </a:solidFill>
            </a:endParaRPr>
          </a:p>
          <a:p>
            <a:r>
              <a:rPr lang="en-GB" b="1" i="1" dirty="0">
                <a:solidFill>
                  <a:srgbClr val="0070C0"/>
                </a:solidFill>
              </a:rPr>
              <a:t>Marks awarded 3/4</a:t>
            </a:r>
          </a:p>
        </p:txBody>
      </p:sp>
      <p:sp>
        <p:nvSpPr>
          <p:cNvPr id="10" name="Speech Bubble: Rectangle with Corners Rounded 9">
            <a:extLst>
              <a:ext uri="{FF2B5EF4-FFF2-40B4-BE49-F238E27FC236}">
                <a16:creationId xmlns:a16="http://schemas.microsoft.com/office/drawing/2014/main" id="{9D9B3AFD-536F-6364-451A-8C19B2A017C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A354F185-9A78-E2EF-2C75-6F47A4BB52FC}"/>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B0769297-3696-C908-1E59-E12055232F72}"/>
              </a:ext>
            </a:extLst>
          </p:cNvPr>
          <p:cNvSpPr/>
          <p:nvPr/>
        </p:nvSpPr>
        <p:spPr>
          <a:xfrm>
            <a:off x="6422571" y="1095284"/>
            <a:ext cx="5391058" cy="5369684"/>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D643D5E6-0FCD-54A6-CAB6-9724CB5F3D8A}"/>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a:t>Question 9(b) </a:t>
            </a:r>
            <a:r>
              <a:rPr lang="en-GB" sz="1800" dirty="0"/>
              <a:t>Candidate’s answer with Principal Examiner’s comments</a:t>
            </a:r>
          </a:p>
        </p:txBody>
      </p:sp>
      <p:sp>
        <p:nvSpPr>
          <p:cNvPr id="3" name="TextBox 2">
            <a:extLst>
              <a:ext uri="{FF2B5EF4-FFF2-40B4-BE49-F238E27FC236}">
                <a16:creationId xmlns:a16="http://schemas.microsoft.com/office/drawing/2014/main" id="{2C315096-902D-1907-C8D9-34D00198FB8E}"/>
              </a:ext>
            </a:extLst>
          </p:cNvPr>
          <p:cNvSpPr txBox="1"/>
          <p:nvPr/>
        </p:nvSpPr>
        <p:spPr>
          <a:xfrm>
            <a:off x="282575" y="1106801"/>
            <a:ext cx="3888372" cy="3293209"/>
          </a:xfrm>
          <a:prstGeom prst="rect">
            <a:avLst/>
          </a:prstGeom>
          <a:noFill/>
        </p:spPr>
        <p:txBody>
          <a:bodyPr wrap="square">
            <a:spAutoFit/>
          </a:bodyPr>
          <a:lstStyle/>
          <a:p>
            <a:r>
              <a:rPr lang="en-US" sz="1600" dirty="0"/>
              <a:t>one way staff may support a four year olds literacy skills is through books. Staff may read or even ask child to read to promote literacy </a:t>
            </a:r>
            <a:r>
              <a:rPr lang="en-US" sz="1600" dirty="0" err="1"/>
              <a:t>skillls</a:t>
            </a:r>
            <a:r>
              <a:rPr lang="en-US" sz="1600" dirty="0"/>
              <a:t>. Staff may use songs to expose child to new words through the song and new literacy skills. Expressive arts and crafts may support literacy skills if child is recalling scenes in the story and having to draw pictures of what had happened. lastly, Staff may provide matching games with key words from literacy activities such as techniques </a:t>
            </a:r>
            <a:endParaRPr lang="en-GB" sz="1600" dirty="0"/>
          </a:p>
        </p:txBody>
      </p:sp>
    </p:spTree>
    <p:extLst>
      <p:ext uri="{BB962C8B-B14F-4D97-AF65-F5344CB8AC3E}">
        <p14:creationId xmlns:p14="http://schemas.microsoft.com/office/powerpoint/2010/main" val="676381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216 – Understanding Children’s Care, Play, Learning and Development </a:t>
            </a:r>
          </a:p>
        </p:txBody>
      </p:sp>
      <p:sp>
        <p:nvSpPr>
          <p:cNvPr id="7" name="Rectangle 6">
            <a:extLst>
              <a:ext uri="{FF2B5EF4-FFF2-40B4-BE49-F238E27FC236}">
                <a16:creationId xmlns:a16="http://schemas.microsoft.com/office/drawing/2014/main" id="{597159D2-ABEC-4203-AD91-3751F6D76650}"/>
              </a:ext>
            </a:extLst>
          </p:cNvPr>
          <p:cNvSpPr/>
          <p:nvPr/>
        </p:nvSpPr>
        <p:spPr>
          <a:xfrm>
            <a:off x="6096000" y="2732314"/>
            <a:ext cx="6096000" cy="4125686"/>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608819" y="6116498"/>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968344" y="3536197"/>
            <a:ext cx="2356630" cy="2086435"/>
          </a:xfrm>
          <a:prstGeom prst="rect">
            <a:avLst/>
          </a:prstGeom>
          <a:effectLst/>
        </p:spPr>
      </p:pic>
      <p:sp>
        <p:nvSpPr>
          <p:cNvPr id="2" name="Rectangle 1">
            <a:extLst>
              <a:ext uri="{FF2B5EF4-FFF2-40B4-BE49-F238E27FC236}">
                <a16:creationId xmlns:a16="http://schemas.microsoft.com/office/drawing/2014/main" id="{1CBF5F75-CB70-CCA6-AD26-2E82E36D2634}"/>
              </a:ext>
            </a:extLst>
          </p:cNvPr>
          <p:cNvSpPr/>
          <p:nvPr/>
        </p:nvSpPr>
        <p:spPr>
          <a:xfrm>
            <a:off x="6096000" y="883339"/>
            <a:ext cx="6095999" cy="1661519"/>
          </a:xfrm>
          <a:prstGeom prst="rect">
            <a:avLst/>
          </a:prstGeom>
          <a:solidFill>
            <a:schemeClr val="accent1">
              <a:lumMod val="60000"/>
              <a:lumOff val="40000"/>
            </a:schemeClr>
          </a:solidFill>
        </p:spPr>
        <p:txBody>
          <a:bodyPr wrap="none" lIns="0" tIns="0" rIns="0" bIns="0" rtlCol="0" anchor="ctr">
            <a:noAutofit/>
          </a:bodyPr>
          <a:lstStyle/>
          <a:p>
            <a:pPr algn="ctr"/>
            <a:endParaRPr lang="en-GB">
              <a:solidFill>
                <a:srgbClr val="000000"/>
              </a:solidFill>
            </a:endParaRPr>
          </a:p>
        </p:txBody>
      </p:sp>
      <p:sp>
        <p:nvSpPr>
          <p:cNvPr id="4" name="TextBox 3">
            <a:extLst>
              <a:ext uri="{FF2B5EF4-FFF2-40B4-BE49-F238E27FC236}">
                <a16:creationId xmlns:a16="http://schemas.microsoft.com/office/drawing/2014/main" id="{E7384A3C-886A-B111-B0D2-BCC6FEA3CF8D}"/>
              </a:ext>
            </a:extLst>
          </p:cNvPr>
          <p:cNvSpPr txBox="1"/>
          <p:nvPr/>
        </p:nvSpPr>
        <p:spPr>
          <a:xfrm>
            <a:off x="6782991" y="1369392"/>
            <a:ext cx="5060666" cy="646331"/>
          </a:xfrm>
          <a:prstGeom prst="rect">
            <a:avLst/>
          </a:prstGeom>
          <a:noFill/>
        </p:spPr>
        <p:txBody>
          <a:bodyPr wrap="square" rtlCol="0">
            <a:spAutoFit/>
          </a:bodyPr>
          <a:lstStyle/>
          <a:p>
            <a:r>
              <a:rPr lang="en-GB" sz="3600" b="1" dirty="0">
                <a:solidFill>
                  <a:srgbClr val="E7ECF5"/>
                </a:solidFill>
                <a:latin typeface="Aptos" panose="020B0004020202020204" pitchFamily="34" charset="0"/>
                <a:ea typeface="Aptos" panose="020B0004020202020204" pitchFamily="34" charset="0"/>
                <a:cs typeface="Calibri" panose="020F0502020204030204" pitchFamily="34" charset="0"/>
              </a:rPr>
              <a:t>P</a:t>
            </a:r>
            <a:r>
              <a:rPr lang="en-GB" sz="3600" b="1" dirty="0">
                <a:solidFill>
                  <a:srgbClr val="E7ECF5"/>
                </a:solidFill>
                <a:effectLst/>
                <a:latin typeface="Aptos" panose="020B0004020202020204" pitchFamily="34" charset="0"/>
                <a:ea typeface="Aptos" panose="020B0004020202020204" pitchFamily="34" charset="0"/>
                <a:cs typeface="Calibri" panose="020F0502020204030204" pitchFamily="34" charset="0"/>
              </a:rPr>
              <a:t>ass </a:t>
            </a:r>
            <a:r>
              <a:rPr lang="en-GB" sz="3600" b="1" dirty="0">
                <a:solidFill>
                  <a:srgbClr val="E7ECF5"/>
                </a:solidFill>
                <a:latin typeface="Aptos" panose="020B0004020202020204" pitchFamily="34" charset="0"/>
                <a:ea typeface="Aptos" panose="020B0004020202020204" pitchFamily="34" charset="0"/>
                <a:cs typeface="Calibri" panose="020F0502020204030204" pitchFamily="34" charset="0"/>
              </a:rPr>
              <a:t>M</a:t>
            </a:r>
            <a:r>
              <a:rPr lang="en-GB" sz="3600" b="1" dirty="0">
                <a:solidFill>
                  <a:srgbClr val="E7ECF5"/>
                </a:solidFill>
                <a:effectLst/>
                <a:latin typeface="Aptos" panose="020B0004020202020204" pitchFamily="34" charset="0"/>
                <a:ea typeface="Aptos" panose="020B0004020202020204" pitchFamily="34" charset="0"/>
                <a:cs typeface="Calibri" panose="020F0502020204030204" pitchFamily="34" charset="0"/>
              </a:rPr>
              <a:t>ark </a:t>
            </a:r>
            <a:r>
              <a:rPr lang="en-GB" sz="3600" b="1" dirty="0">
                <a:solidFill>
                  <a:srgbClr val="E7ECF5"/>
                </a:solidFill>
                <a:latin typeface="Aptos" panose="020B0004020202020204" pitchFamily="34" charset="0"/>
                <a:ea typeface="Aptos" panose="020B0004020202020204" pitchFamily="34" charset="0"/>
                <a:cs typeface="Calibri" panose="020F0502020204030204" pitchFamily="34" charset="0"/>
              </a:rPr>
              <a:t>30</a:t>
            </a:r>
            <a:r>
              <a:rPr lang="en-GB" sz="3600" b="1" dirty="0">
                <a:solidFill>
                  <a:srgbClr val="E7ECF5"/>
                </a:solidFill>
                <a:effectLst/>
                <a:latin typeface="Aptos" panose="020B0004020202020204" pitchFamily="34" charset="0"/>
                <a:ea typeface="Aptos" panose="020B0004020202020204" pitchFamily="34" charset="0"/>
                <a:cs typeface="Calibri" panose="020F0502020204030204" pitchFamily="34" charset="0"/>
              </a:rPr>
              <a:t> out of 70 </a:t>
            </a:r>
            <a:endParaRPr lang="en-GB" sz="3600" b="1" dirty="0">
              <a:solidFill>
                <a:srgbClr val="E7ECF5"/>
              </a:solidFill>
            </a:endParaRPr>
          </a:p>
        </p:txBody>
      </p:sp>
      <p:pic>
        <p:nvPicPr>
          <p:cNvPr id="6" name="Picture 5" descr="A paper with text and numbers&#10;&#10;AI-generated content may be incorrect.">
            <a:extLst>
              <a:ext uri="{FF2B5EF4-FFF2-40B4-BE49-F238E27FC236}">
                <a16:creationId xmlns:a16="http://schemas.microsoft.com/office/drawing/2014/main" id="{3E308B7A-8719-8723-F30C-1430991AE0F0}"/>
              </a:ext>
            </a:extLst>
          </p:cNvPr>
          <p:cNvPicPr>
            <a:picLocks noChangeAspect="1"/>
          </p:cNvPicPr>
          <p:nvPr/>
        </p:nvPicPr>
        <p:blipFill>
          <a:blip r:embed="rId4"/>
          <a:stretch>
            <a:fillRect/>
          </a:stretch>
        </p:blipFill>
        <p:spPr>
          <a:xfrm>
            <a:off x="960190" y="1017553"/>
            <a:ext cx="3955775" cy="5560610"/>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EF163-446D-AC55-DD19-74B87685366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C99A714-C5E9-01FD-1DA8-3F54590724E0}"/>
              </a:ext>
            </a:extLst>
          </p:cNvPr>
          <p:cNvSpPr>
            <a:spLocks noGrp="1"/>
          </p:cNvSpPr>
          <p:nvPr>
            <p:ph type="title"/>
          </p:nvPr>
        </p:nvSpPr>
        <p:spPr>
          <a:xfrm>
            <a:off x="330138" y="208722"/>
            <a:ext cx="5191432" cy="447261"/>
          </a:xfrm>
        </p:spPr>
        <p:txBody>
          <a:bodyPr anchor="ctr">
            <a:normAutofit/>
          </a:bodyPr>
          <a:lstStyle/>
          <a:p>
            <a:r>
              <a:rPr lang="en-GB" dirty="0"/>
              <a:t>Question 4(a) and mark scheme </a:t>
            </a:r>
          </a:p>
        </p:txBody>
      </p:sp>
      <p:sp>
        <p:nvSpPr>
          <p:cNvPr id="12" name="TextBox 11">
            <a:extLst>
              <a:ext uri="{FF2B5EF4-FFF2-40B4-BE49-F238E27FC236}">
                <a16:creationId xmlns:a16="http://schemas.microsoft.com/office/drawing/2014/main" id="{1320BA71-5EAB-C9AE-0367-5A18643CF5DA}"/>
              </a:ext>
            </a:extLst>
          </p:cNvPr>
          <p:cNvSpPr txBox="1"/>
          <p:nvPr/>
        </p:nvSpPr>
        <p:spPr>
          <a:xfrm>
            <a:off x="6438644" y="87763"/>
            <a:ext cx="2720163" cy="990262"/>
          </a:xfrm>
          <a:prstGeom prst="rect">
            <a:avLst/>
          </a:prstGeom>
        </p:spPr>
        <p:txBody>
          <a:bodyPr vert="horz" lIns="91440" tIns="45720" rIns="91440" bIns="45720" rtlCol="0">
            <a:normAutofit/>
          </a:bodyPr>
          <a:lstStyle/>
          <a:p>
            <a:pPr>
              <a:spcBef>
                <a:spcPts val="1000"/>
              </a:spcBef>
              <a:spcAft>
                <a:spcPts val="600"/>
              </a:spcAft>
              <a:buClr>
                <a:schemeClr val="tx2"/>
              </a:buClr>
            </a:pPr>
            <a:r>
              <a:rPr lang="en-US" sz="1400" b="0" kern="1200" dirty="0">
                <a:solidFill>
                  <a:schemeClr val="accent1"/>
                </a:solidFill>
                <a:highlight>
                  <a:srgbClr val="FFFF00"/>
                </a:highlight>
              </a:rPr>
              <a:t>Command Verb: </a:t>
            </a:r>
            <a:r>
              <a:rPr lang="en-US" sz="1400" b="1" i="1" dirty="0">
                <a:solidFill>
                  <a:schemeClr val="accent1"/>
                </a:solidFill>
                <a:highlight>
                  <a:srgbClr val="FFFF00"/>
                </a:highlight>
              </a:rPr>
              <a:t>Consider</a:t>
            </a:r>
            <a:r>
              <a:rPr lang="en-US" sz="1400" i="1" dirty="0">
                <a:solidFill>
                  <a:schemeClr val="accent1"/>
                </a:solidFill>
                <a:highlight>
                  <a:srgbClr val="FFFF00"/>
                </a:highlight>
              </a:rPr>
              <a:t> </a:t>
            </a:r>
            <a:br>
              <a:rPr lang="en-US" sz="1400" i="1" dirty="0">
                <a:solidFill>
                  <a:schemeClr val="accent1"/>
                </a:solidFill>
                <a:highlight>
                  <a:srgbClr val="FFFF00"/>
                </a:highlight>
              </a:rPr>
            </a:br>
            <a:r>
              <a:rPr lang="en-US" sz="1400" i="1" dirty="0">
                <a:solidFill>
                  <a:schemeClr val="accent1"/>
                </a:solidFill>
                <a:highlight>
                  <a:srgbClr val="FFFF00"/>
                </a:highlight>
              </a:rPr>
              <a:t>Review and respond to given information </a:t>
            </a:r>
            <a:endParaRPr lang="en-US" sz="1400" b="0" i="1" kern="1200" dirty="0">
              <a:solidFill>
                <a:schemeClr val="accent1"/>
              </a:solidFill>
              <a:highlight>
                <a:srgbClr val="FFFF00"/>
              </a:highlight>
            </a:endParaRPr>
          </a:p>
        </p:txBody>
      </p:sp>
      <p:pic>
        <p:nvPicPr>
          <p:cNvPr id="17" name="Picture 16" descr="A screenshot of a page&#10;&#10;AI-generated content may be incorrect.">
            <a:extLst>
              <a:ext uri="{FF2B5EF4-FFF2-40B4-BE49-F238E27FC236}">
                <a16:creationId xmlns:a16="http://schemas.microsoft.com/office/drawing/2014/main" id="{237DEBEC-DCF2-C1D1-B817-D89B7A7B858B}"/>
              </a:ext>
            </a:extLst>
          </p:cNvPr>
          <p:cNvPicPr>
            <a:picLocks noChangeAspect="1"/>
          </p:cNvPicPr>
          <p:nvPr/>
        </p:nvPicPr>
        <p:blipFill>
          <a:blip r:embed="rId2"/>
          <a:stretch>
            <a:fillRect/>
          </a:stretch>
        </p:blipFill>
        <p:spPr>
          <a:xfrm>
            <a:off x="330137" y="1067824"/>
            <a:ext cx="4968285" cy="2364817"/>
          </a:xfrm>
          <a:prstGeom prst="rect">
            <a:avLst/>
          </a:prstGeom>
        </p:spPr>
      </p:pic>
      <p:sp>
        <p:nvSpPr>
          <p:cNvPr id="21" name="TextBox 20">
            <a:extLst>
              <a:ext uri="{FF2B5EF4-FFF2-40B4-BE49-F238E27FC236}">
                <a16:creationId xmlns:a16="http://schemas.microsoft.com/office/drawing/2014/main" id="{88A1A46F-3E0F-D642-C482-A7542B0CCC89}"/>
              </a:ext>
            </a:extLst>
          </p:cNvPr>
          <p:cNvSpPr txBox="1"/>
          <p:nvPr/>
        </p:nvSpPr>
        <p:spPr>
          <a:xfrm>
            <a:off x="244169" y="4698170"/>
            <a:ext cx="5509189" cy="1938992"/>
          </a:xfrm>
          <a:prstGeom prst="rect">
            <a:avLst/>
          </a:prstGeom>
          <a:noFill/>
        </p:spPr>
        <p:txBody>
          <a:bodyPr wrap="square">
            <a:spAutoFit/>
          </a:bodyPr>
          <a:lstStyle/>
          <a:p>
            <a:r>
              <a:rPr lang="en-US" sz="1200" b="1" i="0" u="none" strike="noStrike" baseline="0" dirty="0">
                <a:solidFill>
                  <a:srgbClr val="000000"/>
                </a:solidFill>
                <a:latin typeface="Arial" panose="020B0604020202020204" pitchFamily="34" charset="0"/>
              </a:rPr>
              <a:t>Award 0 marks </a:t>
            </a:r>
            <a:r>
              <a:rPr lang="en-US" sz="1200" b="0" i="0" u="none" strike="noStrike" baseline="0" dirty="0">
                <a:solidFill>
                  <a:srgbClr val="000000"/>
                </a:solidFill>
                <a:latin typeface="Arial" panose="020B0604020202020204" pitchFamily="34" charset="0"/>
              </a:rPr>
              <a:t>where response is not creditworthy </a:t>
            </a:r>
          </a:p>
          <a:p>
            <a:r>
              <a:rPr lang="en-US" sz="1200" b="1" i="0" u="none" strike="noStrike" baseline="0" dirty="0">
                <a:solidFill>
                  <a:srgbClr val="000000"/>
                </a:solidFill>
                <a:latin typeface="Arial" panose="020B0604020202020204" pitchFamily="34" charset="0"/>
              </a:rPr>
              <a:t>Award 1-2 marks </a:t>
            </a:r>
            <a:r>
              <a:rPr lang="en-US" sz="1200" b="0" i="0" u="none" strike="noStrike" baseline="0" dirty="0">
                <a:solidFill>
                  <a:srgbClr val="000000"/>
                </a:solidFill>
                <a:latin typeface="Arial" panose="020B0604020202020204" pitchFamily="34" charset="0"/>
              </a:rPr>
              <a:t>for a basic consideration which shows limited knowledge and understanding of how staff could support the children’s emotional development when preparing for the move to the comprehensive school. </a:t>
            </a:r>
          </a:p>
          <a:p>
            <a:r>
              <a:rPr lang="en-US" sz="1200" b="1" i="0" u="none" strike="noStrike" baseline="0" dirty="0">
                <a:solidFill>
                  <a:srgbClr val="000000"/>
                </a:solidFill>
                <a:latin typeface="Arial" panose="020B0604020202020204" pitchFamily="34" charset="0"/>
              </a:rPr>
              <a:t>Award 3-4 marks </a:t>
            </a:r>
            <a:r>
              <a:rPr lang="en-US" sz="1200" b="0" i="0" u="none" strike="noStrike" baseline="0" dirty="0">
                <a:solidFill>
                  <a:srgbClr val="000000"/>
                </a:solidFill>
                <a:latin typeface="Arial" panose="020B0604020202020204" pitchFamily="34" charset="0"/>
              </a:rPr>
              <a:t>for a good consideration which shows some knowledge and understanding of how staff could support the children’s emotional development when preparing for the move to the comprehensive school. </a:t>
            </a:r>
          </a:p>
          <a:p>
            <a:r>
              <a:rPr lang="en-US" sz="1200" b="1" i="0" u="none" strike="noStrike" baseline="0" dirty="0">
                <a:solidFill>
                  <a:srgbClr val="000000"/>
                </a:solidFill>
                <a:latin typeface="Arial" panose="020B0604020202020204" pitchFamily="34" charset="0"/>
              </a:rPr>
              <a:t>Award 5 marks </a:t>
            </a:r>
            <a:r>
              <a:rPr lang="en-US" sz="1200" b="0" i="0" u="none" strike="noStrike" baseline="0" dirty="0">
                <a:solidFill>
                  <a:srgbClr val="000000"/>
                </a:solidFill>
                <a:latin typeface="Arial" panose="020B0604020202020204" pitchFamily="34" charset="0"/>
              </a:rPr>
              <a:t>for a very good consideration which shows sound knowledge and understanding of how staff could support the children’s emotional development when preparing for the move to the comprehensive school. </a:t>
            </a:r>
            <a:endParaRPr lang="en-US" sz="1800" b="0" i="0" u="none" strike="noStrike" baseline="0" dirty="0">
              <a:solidFill>
                <a:srgbClr val="000000"/>
              </a:solidFill>
              <a:latin typeface="Arial" panose="020B0604020202020204" pitchFamily="34" charset="0"/>
            </a:endParaRPr>
          </a:p>
        </p:txBody>
      </p:sp>
      <p:sp>
        <p:nvSpPr>
          <p:cNvPr id="23" name="TextBox 22">
            <a:extLst>
              <a:ext uri="{FF2B5EF4-FFF2-40B4-BE49-F238E27FC236}">
                <a16:creationId xmlns:a16="http://schemas.microsoft.com/office/drawing/2014/main" id="{ED20B6F8-A51A-19EE-57CF-BB53462B590D}"/>
              </a:ext>
            </a:extLst>
          </p:cNvPr>
          <p:cNvSpPr txBox="1"/>
          <p:nvPr/>
        </p:nvSpPr>
        <p:spPr>
          <a:xfrm>
            <a:off x="6438644" y="1078025"/>
            <a:ext cx="4968285" cy="5078313"/>
          </a:xfrm>
          <a:prstGeom prst="rect">
            <a:avLst/>
          </a:prstGeom>
          <a:noFill/>
        </p:spPr>
        <p:txBody>
          <a:bodyPr wrap="square">
            <a:spAutoFit/>
          </a:bodyPr>
          <a:lstStyle/>
          <a:p>
            <a:r>
              <a:rPr lang="en-GB" sz="1200" b="0" i="0" u="none" strike="noStrike" baseline="0" dirty="0">
                <a:solidFill>
                  <a:srgbClr val="000000"/>
                </a:solidFill>
                <a:latin typeface="Arial" panose="020B0604020202020204" pitchFamily="34" charset="0"/>
              </a:rPr>
              <a:t>Response may refer to: </a:t>
            </a:r>
          </a:p>
          <a:p>
            <a:endParaRPr lang="en-GB" sz="1200" b="0" i="0" u="none" strike="noStrike" baseline="0" dirty="0">
              <a:solidFill>
                <a:srgbClr val="000000"/>
              </a:solidFill>
              <a:latin typeface="Arial" panose="020B0604020202020204" pitchFamily="34" charset="0"/>
            </a:endParaRPr>
          </a:p>
          <a:p>
            <a:r>
              <a:rPr lang="en-GB" sz="1200" b="0" i="0" u="none" strike="noStrike" baseline="0" dirty="0">
                <a:solidFill>
                  <a:srgbClr val="000000"/>
                </a:solidFill>
                <a:latin typeface="Arial" panose="020B0604020202020204" pitchFamily="34" charset="0"/>
              </a:rPr>
              <a:t>• Respect their feelings </a:t>
            </a:r>
          </a:p>
          <a:p>
            <a:r>
              <a:rPr lang="en-US" sz="1200" b="0" i="0" u="none" strike="noStrike" baseline="0" dirty="0">
                <a:solidFill>
                  <a:srgbClr val="000000"/>
                </a:solidFill>
                <a:latin typeface="Arial" panose="020B0604020202020204" pitchFamily="34" charset="0"/>
              </a:rPr>
              <a:t>• Encourage them to respect feelings and opinions of others </a:t>
            </a:r>
          </a:p>
          <a:p>
            <a:r>
              <a:rPr lang="en-US" sz="1200" b="0" i="0" u="none" strike="noStrike" baseline="0" dirty="0">
                <a:solidFill>
                  <a:srgbClr val="000000"/>
                </a:solidFill>
                <a:latin typeface="Arial" panose="020B0604020202020204" pitchFamily="34" charset="0"/>
              </a:rPr>
              <a:t>• Boost self-esteem by listening to their opinions and ideas </a:t>
            </a:r>
          </a:p>
          <a:p>
            <a:r>
              <a:rPr lang="en-US" sz="1200" b="0" i="0" u="none" strike="noStrike" baseline="0" dirty="0">
                <a:solidFill>
                  <a:srgbClr val="000000"/>
                </a:solidFill>
                <a:latin typeface="Arial" panose="020B0604020202020204" pitchFamily="34" charset="0"/>
              </a:rPr>
              <a:t>• Help them to </a:t>
            </a:r>
            <a:r>
              <a:rPr lang="en-US" sz="1200" b="0" i="0" u="none" strike="noStrike" baseline="0" dirty="0" err="1">
                <a:solidFill>
                  <a:srgbClr val="000000"/>
                </a:solidFill>
                <a:latin typeface="Arial" panose="020B0604020202020204" pitchFamily="34" charset="0"/>
              </a:rPr>
              <a:t>recognise</a:t>
            </a:r>
            <a:r>
              <a:rPr lang="en-US" sz="1200" b="0" i="0" u="none" strike="noStrike" baseline="0" dirty="0">
                <a:solidFill>
                  <a:srgbClr val="000000"/>
                </a:solidFill>
                <a:latin typeface="Arial" panose="020B0604020202020204" pitchFamily="34" charset="0"/>
              </a:rPr>
              <a:t> opinions and ideas may be controversial </a:t>
            </a:r>
          </a:p>
          <a:p>
            <a:r>
              <a:rPr lang="en-GB" sz="1200" b="0" i="0" u="none" strike="noStrike" baseline="0" dirty="0">
                <a:solidFill>
                  <a:srgbClr val="000000"/>
                </a:solidFill>
                <a:latin typeface="Arial" panose="020B0604020202020204" pitchFamily="34" charset="0"/>
              </a:rPr>
              <a:t>• Keep communication open </a:t>
            </a:r>
          </a:p>
          <a:p>
            <a:r>
              <a:rPr lang="en-GB" sz="1200" b="0" i="0" u="none" strike="noStrike" baseline="0" dirty="0">
                <a:solidFill>
                  <a:srgbClr val="000000"/>
                </a:solidFill>
                <a:latin typeface="Arial" panose="020B0604020202020204" pitchFamily="34" charset="0"/>
              </a:rPr>
              <a:t>• Encourage calmness </a:t>
            </a:r>
          </a:p>
          <a:p>
            <a:r>
              <a:rPr lang="en-US" sz="1200" b="0" i="0" u="none" strike="noStrike" baseline="0" dirty="0">
                <a:solidFill>
                  <a:srgbClr val="000000"/>
                </a:solidFill>
                <a:latin typeface="Arial" panose="020B0604020202020204" pitchFamily="34" charset="0"/>
              </a:rPr>
              <a:t>• Be a good role model </a:t>
            </a:r>
          </a:p>
          <a:p>
            <a:r>
              <a:rPr lang="en-US" sz="1200" b="0" i="0" u="none" strike="noStrike" baseline="0" dirty="0">
                <a:solidFill>
                  <a:srgbClr val="000000"/>
                </a:solidFill>
                <a:latin typeface="Arial" panose="020B0604020202020204" pitchFamily="34" charset="0"/>
              </a:rPr>
              <a:t>• Allow the young person to contribute to rules set </a:t>
            </a:r>
          </a:p>
          <a:p>
            <a:r>
              <a:rPr lang="en-GB" sz="1200" b="0" i="0" u="none" strike="noStrike" baseline="0" dirty="0">
                <a:solidFill>
                  <a:srgbClr val="000000"/>
                </a:solidFill>
                <a:latin typeface="Arial" panose="020B0604020202020204" pitchFamily="34" charset="0"/>
              </a:rPr>
              <a:t>• Encourage negotiation </a:t>
            </a:r>
          </a:p>
          <a:p>
            <a:r>
              <a:rPr lang="en-GB" sz="1200" b="0" i="0" u="none" strike="noStrike" baseline="0" dirty="0">
                <a:solidFill>
                  <a:srgbClr val="000000"/>
                </a:solidFill>
                <a:latin typeface="Arial" panose="020B0604020202020204" pitchFamily="34" charset="0"/>
              </a:rPr>
              <a:t>• Encourage decision making </a:t>
            </a:r>
          </a:p>
          <a:p>
            <a:r>
              <a:rPr lang="en-US" sz="1200" b="0" i="0" u="none" strike="noStrike" baseline="0" dirty="0">
                <a:solidFill>
                  <a:srgbClr val="000000"/>
                </a:solidFill>
                <a:latin typeface="Arial" panose="020B0604020202020204" pitchFamily="34" charset="0"/>
              </a:rPr>
              <a:t>• Make decisions together instead of applying rules </a:t>
            </a:r>
          </a:p>
          <a:p>
            <a:r>
              <a:rPr lang="en-US" sz="1200" b="0" i="0" u="none" strike="noStrike" baseline="0" dirty="0">
                <a:solidFill>
                  <a:srgbClr val="000000"/>
                </a:solidFill>
                <a:latin typeface="Arial" panose="020B0604020202020204" pitchFamily="34" charset="0"/>
              </a:rPr>
              <a:t>• Support the development of new and appropriate skills </a:t>
            </a:r>
          </a:p>
          <a:p>
            <a:r>
              <a:rPr lang="en-US" sz="1200" b="0" i="0" u="none" strike="noStrike" baseline="0" dirty="0">
                <a:solidFill>
                  <a:srgbClr val="000000"/>
                </a:solidFill>
                <a:latin typeface="Arial" panose="020B0604020202020204" pitchFamily="34" charset="0"/>
              </a:rPr>
              <a:t>• Respect the need for change </a:t>
            </a:r>
          </a:p>
          <a:p>
            <a:r>
              <a:rPr lang="en-US" sz="1200" b="0" i="0" u="none" strike="noStrike" baseline="0" dirty="0">
                <a:solidFill>
                  <a:srgbClr val="000000"/>
                </a:solidFill>
                <a:latin typeface="Arial" panose="020B0604020202020204" pitchFamily="34" charset="0"/>
              </a:rPr>
              <a:t>• Encouraging appropriate morals and values </a:t>
            </a:r>
          </a:p>
          <a:p>
            <a:r>
              <a:rPr lang="en-US" sz="1200" b="0" i="0" u="none" strike="noStrike" baseline="0" dirty="0">
                <a:solidFill>
                  <a:srgbClr val="000000"/>
                </a:solidFill>
                <a:latin typeface="Arial" panose="020B0604020202020204" pitchFamily="34" charset="0"/>
              </a:rPr>
              <a:t>• Offer support with </a:t>
            </a:r>
            <a:r>
              <a:rPr lang="en-US" sz="1200" b="0" i="0" u="none" strike="noStrike" baseline="0" dirty="0" err="1">
                <a:solidFill>
                  <a:srgbClr val="000000"/>
                </a:solidFill>
                <a:latin typeface="Arial" panose="020B0604020202020204" pitchFamily="34" charset="0"/>
              </a:rPr>
              <a:t>behavioural</a:t>
            </a:r>
            <a:r>
              <a:rPr lang="en-US" sz="1200" b="0" i="0" u="none" strike="noStrike" baseline="0" dirty="0">
                <a:solidFill>
                  <a:srgbClr val="000000"/>
                </a:solidFill>
                <a:latin typeface="Arial" panose="020B0604020202020204" pitchFamily="34" charset="0"/>
              </a:rPr>
              <a:t> issues </a:t>
            </a:r>
          </a:p>
          <a:p>
            <a:r>
              <a:rPr lang="en-US" sz="1200" b="0" i="0" u="none" strike="noStrike" baseline="0" dirty="0">
                <a:solidFill>
                  <a:srgbClr val="000000"/>
                </a:solidFill>
                <a:latin typeface="Arial" panose="020B0604020202020204" pitchFamily="34" charset="0"/>
              </a:rPr>
              <a:t>• Provide opportunities for developing independence </a:t>
            </a:r>
          </a:p>
          <a:p>
            <a:r>
              <a:rPr lang="en-GB" sz="1200" b="0" i="0" u="none" strike="noStrike" baseline="0" dirty="0">
                <a:solidFill>
                  <a:srgbClr val="000000"/>
                </a:solidFill>
                <a:latin typeface="Arial" panose="020B0604020202020204" pitchFamily="34" charset="0"/>
              </a:rPr>
              <a:t>• Acknowledge any anxiety felt </a:t>
            </a:r>
          </a:p>
          <a:p>
            <a:r>
              <a:rPr lang="en-US" sz="1200" b="0" i="0" u="none" strike="noStrike" baseline="0" dirty="0">
                <a:solidFill>
                  <a:srgbClr val="000000"/>
                </a:solidFill>
                <a:latin typeface="Arial" panose="020B0604020202020204" pitchFamily="34" charset="0"/>
              </a:rPr>
              <a:t>• Support any mental health issues </a:t>
            </a:r>
          </a:p>
          <a:p>
            <a:r>
              <a:rPr lang="en-US" sz="1200" b="0" i="0" u="none" strike="noStrike" baseline="0" dirty="0">
                <a:solidFill>
                  <a:srgbClr val="000000"/>
                </a:solidFill>
                <a:latin typeface="Arial" panose="020B0604020202020204" pitchFamily="34" charset="0"/>
              </a:rPr>
              <a:t>• Set up a buddy system </a:t>
            </a:r>
          </a:p>
          <a:p>
            <a:r>
              <a:rPr lang="en-US" sz="1200" b="0" i="0" u="none" strike="noStrike" baseline="0" dirty="0">
                <a:solidFill>
                  <a:srgbClr val="000000"/>
                </a:solidFill>
                <a:latin typeface="Arial" panose="020B0604020202020204" pitchFamily="34" charset="0"/>
              </a:rPr>
              <a:t>• Ensure they know the routine and what is expected </a:t>
            </a:r>
          </a:p>
          <a:p>
            <a:r>
              <a:rPr lang="en-GB" sz="1200" b="0" i="0" u="none" strike="noStrike" baseline="0" dirty="0">
                <a:solidFill>
                  <a:srgbClr val="000000"/>
                </a:solidFill>
                <a:latin typeface="Arial" panose="020B0604020202020204" pitchFamily="34" charset="0"/>
              </a:rPr>
              <a:t>• Answer their questions </a:t>
            </a:r>
          </a:p>
          <a:p>
            <a:r>
              <a:rPr lang="en-US" sz="1200" b="0" i="0" u="none" strike="noStrike" baseline="0" dirty="0">
                <a:solidFill>
                  <a:srgbClr val="000000"/>
                </a:solidFill>
                <a:latin typeface="Arial" panose="020B0604020202020204" pitchFamily="34" charset="0"/>
              </a:rPr>
              <a:t>• Provide resources and / or materials for them to read </a:t>
            </a:r>
          </a:p>
          <a:p>
            <a:endParaRPr lang="en-GB" sz="12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This list is not exhaustive. </a:t>
            </a:r>
          </a:p>
          <a:p>
            <a:r>
              <a:rPr lang="en-US" sz="1200" b="0" i="0" u="none" strike="noStrike" baseline="0" dirty="0">
                <a:solidFill>
                  <a:srgbClr val="000000"/>
                </a:solidFill>
                <a:latin typeface="Arial" panose="020B0604020202020204" pitchFamily="34" charset="0"/>
              </a:rPr>
              <a:t>Credit any other relevant response. 	</a:t>
            </a:r>
          </a:p>
        </p:txBody>
      </p:sp>
    </p:spTree>
    <p:extLst>
      <p:ext uri="{BB962C8B-B14F-4D97-AF65-F5344CB8AC3E}">
        <p14:creationId xmlns:p14="http://schemas.microsoft.com/office/powerpoint/2010/main" val="2598962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6814457" y="1515400"/>
            <a:ext cx="4691743" cy="4401205"/>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br>
              <a:rPr lang="en-GB" b="1" i="1" dirty="0">
                <a:solidFill>
                  <a:srgbClr val="0070C0"/>
                </a:solidFill>
              </a:rPr>
            </a:br>
            <a:endParaRPr lang="en-GB" sz="1000" b="1" i="1" dirty="0">
              <a:solidFill>
                <a:srgbClr val="0070C0"/>
              </a:solidFill>
            </a:endParaRPr>
          </a:p>
          <a:p>
            <a:r>
              <a:rPr lang="en-GB" sz="1600" i="1" dirty="0">
                <a:solidFill>
                  <a:srgbClr val="0070C0"/>
                </a:solidFill>
              </a:rPr>
              <a:t>A clearly developed consideration, well deserving of the full marks awarded. The learner has remained focused on question requirements which asks them to consider  how staff can support children’s emotional development during a transition to comprehensive school. The logical presentation considers several points which can be seen in the mark scheme. This is particularly evident where the learner suggests building trust, talking to children whilst reassuring them. Practical suggestions, such as transition </a:t>
            </a:r>
            <a:r>
              <a:rPr lang="en-GB" sz="1600" i="1" dirty="0" err="1">
                <a:solidFill>
                  <a:srgbClr val="0070C0"/>
                </a:solidFill>
              </a:rPr>
              <a:t>days,also</a:t>
            </a:r>
            <a:r>
              <a:rPr lang="en-GB" sz="1600" i="1" dirty="0">
                <a:solidFill>
                  <a:srgbClr val="0070C0"/>
                </a:solidFill>
              </a:rPr>
              <a:t> contribute to this high mark as there is clear understanding shown as to why this is important.</a:t>
            </a:r>
            <a:br>
              <a:rPr lang="en-GB" i="1" dirty="0">
                <a:solidFill>
                  <a:srgbClr val="0070C0"/>
                </a:solidFill>
              </a:rPr>
            </a:br>
            <a:endParaRPr lang="en-GB" sz="1000" i="1" dirty="0">
              <a:solidFill>
                <a:srgbClr val="0070C0"/>
              </a:solidFill>
            </a:endParaRPr>
          </a:p>
          <a:p>
            <a:r>
              <a:rPr lang="en-GB" b="1" i="1" dirty="0">
                <a:solidFill>
                  <a:srgbClr val="0070C0"/>
                </a:solidFill>
              </a:rPr>
              <a:t>Marks awarded 5/5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6433457" y="1095284"/>
            <a:ext cx="5380172" cy="527285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4(a) Candidate’s answer with Principal Examiner’s comments</a:t>
            </a:r>
          </a:p>
        </p:txBody>
      </p:sp>
      <p:sp>
        <p:nvSpPr>
          <p:cNvPr id="3" name="TextBox 2">
            <a:extLst>
              <a:ext uri="{FF2B5EF4-FFF2-40B4-BE49-F238E27FC236}">
                <a16:creationId xmlns:a16="http://schemas.microsoft.com/office/drawing/2014/main" id="{93DE2319-11C9-862A-F68B-EF077A2B5271}"/>
              </a:ext>
            </a:extLst>
          </p:cNvPr>
          <p:cNvSpPr txBox="1"/>
          <p:nvPr/>
        </p:nvSpPr>
        <p:spPr>
          <a:xfrm>
            <a:off x="282575" y="1076052"/>
            <a:ext cx="4129004" cy="5509200"/>
          </a:xfrm>
          <a:prstGeom prst="rect">
            <a:avLst/>
          </a:prstGeom>
          <a:noFill/>
        </p:spPr>
        <p:txBody>
          <a:bodyPr wrap="square">
            <a:spAutoFit/>
          </a:bodyPr>
          <a:lstStyle/>
          <a:p>
            <a:r>
              <a:rPr lang="en-US" sz="1600" dirty="0"/>
              <a:t>The staff can do many different things to try and help, the first thing is create a stimulating and safe </a:t>
            </a:r>
            <a:r>
              <a:rPr lang="en-US" sz="1600" dirty="0" err="1"/>
              <a:t>enviroment</a:t>
            </a:r>
            <a:r>
              <a:rPr lang="en-US" sz="1600" dirty="0"/>
              <a:t> for the </a:t>
            </a:r>
            <a:r>
              <a:rPr lang="en-US" sz="1600" dirty="0" err="1"/>
              <a:t>dhildren</a:t>
            </a:r>
            <a:r>
              <a:rPr lang="en-US" sz="1600" dirty="0"/>
              <a:t>, this is </a:t>
            </a:r>
            <a:r>
              <a:rPr lang="en-US" sz="1600" dirty="0" err="1"/>
              <a:t>beacuse</a:t>
            </a:r>
            <a:r>
              <a:rPr lang="en-US" sz="1600" dirty="0"/>
              <a:t> if they feel nervous or anxious about the move they may come and talk to the staff which builds trust. </a:t>
            </a:r>
            <a:r>
              <a:rPr lang="en-US" sz="1600" dirty="0" err="1"/>
              <a:t>Resure</a:t>
            </a:r>
            <a:r>
              <a:rPr lang="en-US" sz="1600" dirty="0"/>
              <a:t> them not to be nervous and anxious. Talk from </a:t>
            </a:r>
            <a:r>
              <a:rPr lang="en-US" sz="1600" dirty="0" err="1"/>
              <a:t>persoanlly</a:t>
            </a:r>
            <a:r>
              <a:rPr lang="en-US" sz="1600" dirty="0"/>
              <a:t> experience, when a child tells you how they feel about moving to high school, you can talk from personal experience, this may help calm their nerves and they may feel better about the situation. Always listen, </a:t>
            </a:r>
            <a:r>
              <a:rPr lang="en-US" sz="1600" dirty="0" err="1"/>
              <a:t>wyhen</a:t>
            </a:r>
            <a:r>
              <a:rPr lang="en-US" sz="1600" dirty="0"/>
              <a:t> a child tells you they are nervous or worries, listen to why they are feelings these things first, this will also help build trust and an emotional connection with them. </a:t>
            </a:r>
            <a:r>
              <a:rPr lang="en-US" sz="1600" dirty="0" err="1"/>
              <a:t>Lasly</a:t>
            </a:r>
            <a:r>
              <a:rPr lang="en-US" sz="1600" dirty="0"/>
              <a:t> transition days, having </a:t>
            </a:r>
            <a:r>
              <a:rPr lang="en-US" sz="1600" dirty="0" err="1"/>
              <a:t>transiton</a:t>
            </a:r>
            <a:r>
              <a:rPr lang="en-US" sz="1600" dirty="0"/>
              <a:t> days before they join the school may help them as they are getting use </a:t>
            </a:r>
            <a:r>
              <a:rPr lang="en-US" sz="1600" dirty="0" err="1"/>
              <a:t>tho</a:t>
            </a:r>
            <a:r>
              <a:rPr lang="en-US" sz="1600" dirty="0"/>
              <a:t> the new </a:t>
            </a:r>
            <a:r>
              <a:rPr lang="en-US" sz="1600" dirty="0" err="1"/>
              <a:t>enviroment</a:t>
            </a:r>
            <a:r>
              <a:rPr lang="en-US" sz="1600" dirty="0"/>
              <a:t> and may also meet new peers in </a:t>
            </a:r>
            <a:r>
              <a:rPr lang="en-US" sz="1600" dirty="0" err="1"/>
              <a:t>ths</a:t>
            </a:r>
            <a:r>
              <a:rPr lang="en-US" sz="1600" dirty="0"/>
              <a:t> school. </a:t>
            </a:r>
            <a:endParaRPr lang="en-GB" sz="1600" dirty="0"/>
          </a:p>
        </p:txBody>
      </p:sp>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82A36-82BB-175D-164E-78D75AC2E2AA}"/>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15FEF657-F3BB-3CB8-5332-B959171E0912}"/>
              </a:ext>
            </a:extLst>
          </p:cNvPr>
          <p:cNvSpPr>
            <a:spLocks noGrp="1"/>
          </p:cNvSpPr>
          <p:nvPr>
            <p:ph type="title"/>
          </p:nvPr>
        </p:nvSpPr>
        <p:spPr>
          <a:xfrm>
            <a:off x="282012" y="208722"/>
            <a:ext cx="5091890" cy="447261"/>
          </a:xfrm>
        </p:spPr>
        <p:txBody>
          <a:bodyPr/>
          <a:lstStyle/>
          <a:p>
            <a:r>
              <a:rPr lang="en-GB" sz="1800" dirty="0"/>
              <a:t>Question 5 and mark scheme </a:t>
            </a:r>
          </a:p>
        </p:txBody>
      </p:sp>
      <p:sp>
        <p:nvSpPr>
          <p:cNvPr id="12" name="TextBox 11">
            <a:extLst>
              <a:ext uri="{FF2B5EF4-FFF2-40B4-BE49-F238E27FC236}">
                <a16:creationId xmlns:a16="http://schemas.microsoft.com/office/drawing/2014/main" id="{195A0023-B0BE-0F6E-6013-69BBE5A97045}"/>
              </a:ext>
            </a:extLst>
          </p:cNvPr>
          <p:cNvSpPr txBox="1"/>
          <p:nvPr/>
        </p:nvSpPr>
        <p:spPr>
          <a:xfrm>
            <a:off x="6405261" y="64030"/>
            <a:ext cx="3771868" cy="738664"/>
          </a:xfrm>
          <a:prstGeom prst="rect">
            <a:avLst/>
          </a:prstGeom>
          <a:noFill/>
        </p:spPr>
        <p:txBody>
          <a:bodyPr wrap="square">
            <a:spAutoFit/>
          </a:bodyPr>
          <a:lstStyle/>
          <a:p>
            <a:r>
              <a:rPr lang="en-US" sz="1400" dirty="0">
                <a:solidFill>
                  <a:schemeClr val="accent1"/>
                </a:solidFill>
                <a:highlight>
                  <a:srgbClr val="FFFF00"/>
                </a:highlight>
              </a:rPr>
              <a:t>Command Verb: </a:t>
            </a:r>
            <a:r>
              <a:rPr lang="en-US" sz="1400" b="1" i="1" dirty="0" err="1">
                <a:solidFill>
                  <a:schemeClr val="accent1"/>
                </a:solidFill>
                <a:highlight>
                  <a:srgbClr val="FFFF00"/>
                </a:highlight>
              </a:rPr>
              <a:t>Analyse</a:t>
            </a:r>
            <a:r>
              <a:rPr lang="en-US" sz="1400" i="1" dirty="0">
                <a:solidFill>
                  <a:schemeClr val="accent1"/>
                </a:solidFill>
                <a:highlight>
                  <a:srgbClr val="FFFF00"/>
                </a:highlight>
              </a:rPr>
              <a:t> </a:t>
            </a:r>
          </a:p>
          <a:p>
            <a:r>
              <a:rPr lang="en-US" sz="1400" i="1" dirty="0">
                <a:solidFill>
                  <a:schemeClr val="accent1"/>
                </a:solidFill>
                <a:highlight>
                  <a:srgbClr val="FFFF00"/>
                </a:highlight>
              </a:rPr>
              <a:t>Examine an issue in detail/how parts </a:t>
            </a:r>
          </a:p>
          <a:p>
            <a:r>
              <a:rPr lang="en-US" sz="1400" i="1" dirty="0">
                <a:solidFill>
                  <a:schemeClr val="accent1"/>
                </a:solidFill>
                <a:highlight>
                  <a:srgbClr val="FFFF00"/>
                </a:highlight>
              </a:rPr>
              <a:t>relate to whole, to explain and interpret </a:t>
            </a:r>
          </a:p>
        </p:txBody>
      </p:sp>
      <p:pic>
        <p:nvPicPr>
          <p:cNvPr id="3" name="Picture 2" descr="A screenshot of a website&#10;&#10;AI-generated content may be incorrect.">
            <a:extLst>
              <a:ext uri="{FF2B5EF4-FFF2-40B4-BE49-F238E27FC236}">
                <a16:creationId xmlns:a16="http://schemas.microsoft.com/office/drawing/2014/main" id="{D3A5F935-4D14-903A-8B86-2BD86E656605}"/>
              </a:ext>
            </a:extLst>
          </p:cNvPr>
          <p:cNvPicPr>
            <a:picLocks noChangeAspect="1"/>
          </p:cNvPicPr>
          <p:nvPr/>
        </p:nvPicPr>
        <p:blipFill>
          <a:blip r:embed="rId2"/>
          <a:stretch>
            <a:fillRect/>
          </a:stretch>
        </p:blipFill>
        <p:spPr>
          <a:xfrm>
            <a:off x="282012" y="1211440"/>
            <a:ext cx="5243014" cy="3215919"/>
          </a:xfrm>
          <a:prstGeom prst="rect">
            <a:avLst/>
          </a:prstGeom>
        </p:spPr>
      </p:pic>
      <p:sp>
        <p:nvSpPr>
          <p:cNvPr id="6" name="TextBox 5">
            <a:extLst>
              <a:ext uri="{FF2B5EF4-FFF2-40B4-BE49-F238E27FC236}">
                <a16:creationId xmlns:a16="http://schemas.microsoft.com/office/drawing/2014/main" id="{B71D1831-0C36-65BA-2562-A2B020D2D016}"/>
              </a:ext>
            </a:extLst>
          </p:cNvPr>
          <p:cNvSpPr txBox="1"/>
          <p:nvPr/>
        </p:nvSpPr>
        <p:spPr>
          <a:xfrm>
            <a:off x="309261" y="4401517"/>
            <a:ext cx="5215765" cy="2215991"/>
          </a:xfrm>
          <a:prstGeom prst="rect">
            <a:avLst/>
          </a:prstGeom>
          <a:noFill/>
        </p:spPr>
        <p:txBody>
          <a:bodyPr wrap="square">
            <a:spAutoFit/>
          </a:bodyPr>
          <a:lstStyle/>
          <a:p>
            <a:r>
              <a:rPr lang="en-US" sz="1200" b="1" i="0" u="none" strike="noStrike" baseline="0" dirty="0">
                <a:solidFill>
                  <a:srgbClr val="000000"/>
                </a:solidFill>
                <a:latin typeface="Arial" panose="020B0604020202020204" pitchFamily="34" charset="0"/>
              </a:rPr>
              <a:t>Award up to 6 marks </a:t>
            </a:r>
            <a:endParaRPr lang="en-US" sz="1200" b="0" i="0" u="none" strike="noStrike" baseline="0" dirty="0">
              <a:solidFill>
                <a:srgbClr val="000000"/>
              </a:solidFill>
              <a:latin typeface="Arial" panose="020B0604020202020204" pitchFamily="34" charset="0"/>
            </a:endParaRPr>
          </a:p>
          <a:p>
            <a:r>
              <a:rPr lang="en-US" sz="1200" b="1" i="0" u="none" strike="noStrike" baseline="0" dirty="0">
                <a:solidFill>
                  <a:srgbClr val="000000"/>
                </a:solidFill>
                <a:latin typeface="Arial" panose="020B0604020202020204" pitchFamily="34" charset="0"/>
              </a:rPr>
              <a:t>Award 0 marks </a:t>
            </a:r>
            <a:r>
              <a:rPr lang="en-US" sz="1200" b="0" i="0" u="none" strike="noStrike" baseline="0" dirty="0">
                <a:solidFill>
                  <a:srgbClr val="000000"/>
                </a:solidFill>
                <a:latin typeface="Arial" panose="020B0604020202020204" pitchFamily="34" charset="0"/>
              </a:rPr>
              <a:t>where response is not creditworthy </a:t>
            </a:r>
          </a:p>
          <a:p>
            <a:r>
              <a:rPr lang="en-US" sz="1200" b="1" i="0" u="none" strike="noStrike" baseline="0" dirty="0">
                <a:solidFill>
                  <a:srgbClr val="000000"/>
                </a:solidFill>
                <a:latin typeface="Arial" panose="020B0604020202020204" pitchFamily="34" charset="0"/>
              </a:rPr>
              <a:t>Award 1-2 marks </a:t>
            </a:r>
            <a:r>
              <a:rPr lang="en-US" sz="1200" b="0" i="0" u="none" strike="noStrike" baseline="0" dirty="0">
                <a:solidFill>
                  <a:srgbClr val="000000"/>
                </a:solidFill>
                <a:latin typeface="Arial" panose="020B0604020202020204" pitchFamily="34" charset="0"/>
              </a:rPr>
              <a:t>for a basic analysis which shows limited knowledge and understanding of how the after-school club may best suit the needs of individual children and parents/carers. </a:t>
            </a:r>
          </a:p>
          <a:p>
            <a:r>
              <a:rPr lang="en-US" sz="1200" b="1" i="0" u="none" strike="noStrike" baseline="0" dirty="0">
                <a:solidFill>
                  <a:srgbClr val="000000"/>
                </a:solidFill>
                <a:latin typeface="Arial" panose="020B0604020202020204" pitchFamily="34" charset="0"/>
              </a:rPr>
              <a:t>Award 3-4 marks </a:t>
            </a:r>
            <a:r>
              <a:rPr lang="en-US" sz="1200" b="0" i="0" u="none" strike="noStrike" baseline="0" dirty="0">
                <a:solidFill>
                  <a:srgbClr val="000000"/>
                </a:solidFill>
                <a:latin typeface="Arial" panose="020B0604020202020204" pitchFamily="34" charset="0"/>
              </a:rPr>
              <a:t>for a good analysis which shows some knowledge and understanding of how the after-school club may best suit the needs of individual children and parents/carers. </a:t>
            </a:r>
          </a:p>
          <a:p>
            <a:r>
              <a:rPr lang="en-US" sz="1200" b="1" i="0" u="none" strike="noStrike" baseline="0" dirty="0">
                <a:solidFill>
                  <a:srgbClr val="000000"/>
                </a:solidFill>
                <a:latin typeface="Arial" panose="020B0604020202020204" pitchFamily="34" charset="0"/>
              </a:rPr>
              <a:t>Award 5-6 marks </a:t>
            </a:r>
            <a:r>
              <a:rPr lang="en-US" sz="1200" b="0" i="0" u="none" strike="noStrike" baseline="0" dirty="0">
                <a:solidFill>
                  <a:srgbClr val="000000"/>
                </a:solidFill>
                <a:latin typeface="Arial" panose="020B0604020202020204" pitchFamily="34" charset="0"/>
              </a:rPr>
              <a:t>for a very good for a very good analysis which shows sound knowledge and understanding of how the after-school club may best suit the needs of individual children and parents/carers. </a:t>
            </a:r>
            <a:r>
              <a:rPr lang="en-US" sz="1800" b="0" i="0" u="none" strike="noStrike" baseline="0" dirty="0">
                <a:solidFill>
                  <a:srgbClr val="000000"/>
                </a:solidFill>
                <a:latin typeface="Arial" panose="020B0604020202020204" pitchFamily="34" charset="0"/>
              </a:rPr>
              <a:t>	</a:t>
            </a:r>
          </a:p>
        </p:txBody>
      </p:sp>
      <p:sp>
        <p:nvSpPr>
          <p:cNvPr id="8" name="TextBox 7">
            <a:extLst>
              <a:ext uri="{FF2B5EF4-FFF2-40B4-BE49-F238E27FC236}">
                <a16:creationId xmlns:a16="http://schemas.microsoft.com/office/drawing/2014/main" id="{22F8A975-650E-CBEE-23B4-4BE2037BC398}"/>
              </a:ext>
            </a:extLst>
          </p:cNvPr>
          <p:cNvSpPr txBox="1"/>
          <p:nvPr/>
        </p:nvSpPr>
        <p:spPr>
          <a:xfrm>
            <a:off x="6405261" y="1215852"/>
            <a:ext cx="5243014" cy="4524315"/>
          </a:xfrm>
          <a:prstGeom prst="rect">
            <a:avLst/>
          </a:prstGeom>
          <a:noFill/>
        </p:spPr>
        <p:txBody>
          <a:bodyPr wrap="square">
            <a:spAutoFit/>
          </a:bodyPr>
          <a:lstStyle/>
          <a:p>
            <a:r>
              <a:rPr lang="en-GB" sz="1200" b="0" i="0" u="none" strike="noStrike" baseline="0" dirty="0">
                <a:solidFill>
                  <a:srgbClr val="000000"/>
                </a:solidFill>
                <a:latin typeface="Arial" panose="020B0604020202020204" pitchFamily="34" charset="0"/>
              </a:rPr>
              <a:t>Response may refer to: </a:t>
            </a:r>
          </a:p>
          <a:p>
            <a:pPr marL="273050" indent="-273050"/>
            <a:r>
              <a:rPr lang="en-US" sz="1200" b="0" i="0" u="none" strike="noStrike" baseline="0" dirty="0">
                <a:solidFill>
                  <a:srgbClr val="000000"/>
                </a:solidFill>
                <a:latin typeface="Arial" panose="020B0604020202020204" pitchFamily="34" charset="0"/>
              </a:rPr>
              <a:t>• 	Help parents / carers balance work commitments with children’s care </a:t>
            </a:r>
          </a:p>
          <a:p>
            <a:pPr marL="273050" indent="-273050"/>
            <a:r>
              <a:rPr lang="en-US" sz="1200" b="0" i="0" u="none" strike="noStrike" baseline="0" dirty="0">
                <a:solidFill>
                  <a:srgbClr val="000000"/>
                </a:solidFill>
                <a:latin typeface="Arial" panose="020B0604020202020204" pitchFamily="34" charset="0"/>
              </a:rPr>
              <a:t>• 	Some children may be left alone or with inadequate childcare </a:t>
            </a:r>
          </a:p>
          <a:p>
            <a:pPr marL="273050" indent="-273050"/>
            <a:r>
              <a:rPr lang="en-US" sz="1200" b="0" i="0" u="none" strike="noStrike" baseline="0" dirty="0">
                <a:solidFill>
                  <a:srgbClr val="000000"/>
                </a:solidFill>
                <a:latin typeface="Arial" panose="020B0604020202020204" pitchFamily="34" charset="0"/>
              </a:rPr>
              <a:t>• 	Parents / carers know their children are safe </a:t>
            </a:r>
          </a:p>
          <a:p>
            <a:pPr marL="273050" indent="-273050"/>
            <a:r>
              <a:rPr lang="en-US" sz="1200" b="0" i="0" u="none" strike="noStrike" baseline="0" dirty="0">
                <a:solidFill>
                  <a:srgbClr val="000000"/>
                </a:solidFill>
                <a:latin typeface="Arial" panose="020B0604020202020204" pitchFamily="34" charset="0"/>
              </a:rPr>
              <a:t>• 	Children may have access to nutritious food which takes the pressure off families </a:t>
            </a:r>
          </a:p>
          <a:p>
            <a:pPr marL="273050" indent="-273050"/>
            <a:r>
              <a:rPr lang="en-US" sz="1200" b="0" i="0" u="none" strike="noStrike" baseline="0" dirty="0">
                <a:solidFill>
                  <a:srgbClr val="000000"/>
                </a:solidFill>
                <a:latin typeface="Arial" panose="020B0604020202020204" pitchFamily="34" charset="0"/>
              </a:rPr>
              <a:t>• 	Supports families financially as parents / carers may have access to more work opportunities </a:t>
            </a:r>
          </a:p>
          <a:p>
            <a:pPr marL="273050" indent="-273050"/>
            <a:r>
              <a:rPr lang="en-US" sz="1200" b="0" i="0" u="none" strike="noStrike" baseline="0" dirty="0">
                <a:solidFill>
                  <a:srgbClr val="000000"/>
                </a:solidFill>
                <a:latin typeface="Arial" panose="020B0604020202020204" pitchFamily="34" charset="0"/>
              </a:rPr>
              <a:t>• 	Children may feel more relaxed after the club which makes homelife less stressful </a:t>
            </a:r>
          </a:p>
          <a:p>
            <a:pPr marL="273050" indent="-273050"/>
            <a:r>
              <a:rPr lang="en-US" sz="1200" b="0" i="0" u="none" strike="noStrike" baseline="0" dirty="0">
                <a:solidFill>
                  <a:srgbClr val="000000"/>
                </a:solidFill>
                <a:latin typeface="Arial" panose="020B0604020202020204" pitchFamily="34" charset="0"/>
              </a:rPr>
              <a:t>• 	The opportunity to complete homework tasks frees up time at home which means families can spend time together </a:t>
            </a:r>
          </a:p>
          <a:p>
            <a:pPr marL="273050" indent="-273050"/>
            <a:r>
              <a:rPr lang="en-US" sz="1200" b="0" i="0" u="none" strike="noStrike" baseline="0" dirty="0">
                <a:solidFill>
                  <a:srgbClr val="000000"/>
                </a:solidFill>
                <a:latin typeface="Arial" panose="020B0604020202020204" pitchFamily="34" charset="0"/>
              </a:rPr>
              <a:t>• 	After school clubs are staffed by qualified staff who know how provide for children’s needs </a:t>
            </a:r>
          </a:p>
          <a:p>
            <a:pPr marL="273050" indent="-273050"/>
            <a:r>
              <a:rPr lang="en-US" sz="1200" b="0" i="0" u="none" strike="noStrike" baseline="0" dirty="0">
                <a:solidFill>
                  <a:srgbClr val="000000"/>
                </a:solidFill>
                <a:latin typeface="Arial" panose="020B0604020202020204" pitchFamily="34" charset="0"/>
              </a:rPr>
              <a:t>• 	Legislation is in place which supports the care offered </a:t>
            </a:r>
          </a:p>
          <a:p>
            <a:pPr marL="273050" indent="-273050"/>
            <a:r>
              <a:rPr lang="en-US" sz="1200" b="0" i="0" u="none" strike="noStrike" baseline="0" dirty="0">
                <a:solidFill>
                  <a:srgbClr val="000000"/>
                </a:solidFill>
                <a:latin typeface="Arial" panose="020B0604020202020204" pitchFamily="34" charset="0"/>
              </a:rPr>
              <a:t>• 	Activities provided are child led and child friendly </a:t>
            </a:r>
          </a:p>
          <a:p>
            <a:pPr marL="273050" indent="-273050"/>
            <a:r>
              <a:rPr lang="en-US" sz="1200" b="0" i="0" u="none" strike="noStrike" baseline="0" dirty="0">
                <a:solidFill>
                  <a:srgbClr val="000000"/>
                </a:solidFill>
                <a:latin typeface="Arial" panose="020B0604020202020204" pitchFamily="34" charset="0"/>
              </a:rPr>
              <a:t>• 	Children may get opportunities the families themselves cannot offer </a:t>
            </a:r>
          </a:p>
          <a:p>
            <a:pPr marL="273050" indent="-273050"/>
            <a:r>
              <a:rPr lang="en-US" sz="1200" b="0" i="0" u="none" strike="noStrike" baseline="0" dirty="0">
                <a:solidFill>
                  <a:srgbClr val="000000"/>
                </a:solidFill>
                <a:latin typeface="Arial" panose="020B0604020202020204" pitchFamily="34" charset="0"/>
              </a:rPr>
              <a:t>• 	After school clubs support children’s emotional development which means parents / carers don’t worry about their well being </a:t>
            </a:r>
          </a:p>
          <a:p>
            <a:pPr marL="273050" indent="-273050"/>
            <a:r>
              <a:rPr lang="en-US" sz="1200" b="0" i="0" u="none" strike="noStrike" baseline="0" dirty="0">
                <a:solidFill>
                  <a:srgbClr val="000000"/>
                </a:solidFill>
                <a:latin typeface="Arial" panose="020B0604020202020204" pitchFamily="34" charset="0"/>
              </a:rPr>
              <a:t>• 	Parents / carers are less stressed as they don’t need to worry about where their children are whilst they are at work. </a:t>
            </a:r>
          </a:p>
          <a:p>
            <a:endParaRPr lang="en-GB" sz="12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This list is not exhaustive. </a:t>
            </a:r>
          </a:p>
          <a:p>
            <a:r>
              <a:rPr lang="en-US" sz="1200" b="0" i="0" u="none" strike="noStrike" baseline="0" dirty="0">
                <a:solidFill>
                  <a:srgbClr val="000000"/>
                </a:solidFill>
                <a:latin typeface="Arial" panose="020B0604020202020204" pitchFamily="34" charset="0"/>
              </a:rPr>
              <a:t>Credit any other relevant response. 	</a:t>
            </a:r>
          </a:p>
        </p:txBody>
      </p:sp>
    </p:spTree>
    <p:extLst>
      <p:ext uri="{BB962C8B-B14F-4D97-AF65-F5344CB8AC3E}">
        <p14:creationId xmlns:p14="http://schemas.microsoft.com/office/powerpoint/2010/main" val="848413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6CB92-B78F-183A-8FCA-9AE4DF1451E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87593CD-F2A7-D266-5757-D1EF993F3DC7}"/>
              </a:ext>
            </a:extLst>
          </p:cNvPr>
          <p:cNvSpPr txBox="1"/>
          <p:nvPr/>
        </p:nvSpPr>
        <p:spPr>
          <a:xfrm>
            <a:off x="6226629" y="1405877"/>
            <a:ext cx="5225142" cy="5016758"/>
          </a:xfrm>
          <a:prstGeom prst="rect">
            <a:avLst/>
          </a:prstGeom>
          <a:noFill/>
          <a:ln>
            <a:noFill/>
          </a:ln>
        </p:spPr>
        <p:txBody>
          <a:bodyPr wrap="square" rtlCol="0">
            <a:spAutoFit/>
          </a:bodyPr>
          <a:lstStyle/>
          <a:p>
            <a:r>
              <a:rPr lang="en-GB" b="1" i="1" dirty="0">
                <a:solidFill>
                  <a:srgbClr val="0070C0"/>
                </a:solidFill>
              </a:rPr>
              <a:t>Principal Examiner feedback </a:t>
            </a:r>
          </a:p>
          <a:p>
            <a:endParaRPr lang="en-GB" sz="1400" b="1" i="1" dirty="0">
              <a:solidFill>
                <a:srgbClr val="0070C0"/>
              </a:solidFill>
            </a:endParaRPr>
          </a:p>
          <a:p>
            <a:r>
              <a:rPr lang="en-GB" sz="1600" i="1" dirty="0">
                <a:solidFill>
                  <a:srgbClr val="0070C0"/>
                </a:solidFill>
              </a:rPr>
              <a:t>The examiner has acknowledged the understanding shown by this learner in relation to the question Several points are explained here enabling 5 marks out of the available 6 to be awarded. Very good use of the command verb, analysis, can be seen. This is evident where the learner has given examples to support their ideas, for instance where they extend their knowledge of the importance of the after-school club as a safe haven for children who may be experiencing difficulties at home. The learner has acknowledged the requirement to consider both children and families in the response which has enabled the higher band mark achievement. Full marks may have been awarded had the learner shown understanding of specific elements of the after-school club such as qualified staff or legislation in place.</a:t>
            </a:r>
          </a:p>
          <a:p>
            <a:endParaRPr lang="en-GB" sz="1400" b="1" i="1" dirty="0">
              <a:solidFill>
                <a:srgbClr val="0070C0"/>
              </a:solidFill>
            </a:endParaRPr>
          </a:p>
          <a:p>
            <a:r>
              <a:rPr lang="en-GB" b="1" i="1" dirty="0">
                <a:solidFill>
                  <a:srgbClr val="0070C0"/>
                </a:solidFill>
              </a:rPr>
              <a:t>Marks awarded 5/6</a:t>
            </a:r>
          </a:p>
        </p:txBody>
      </p:sp>
      <p:sp>
        <p:nvSpPr>
          <p:cNvPr id="10" name="Speech Bubble: Rectangle with Corners Rounded 9">
            <a:extLst>
              <a:ext uri="{FF2B5EF4-FFF2-40B4-BE49-F238E27FC236}">
                <a16:creationId xmlns:a16="http://schemas.microsoft.com/office/drawing/2014/main" id="{F7C4AD59-0B58-F052-E21B-361FCFC97862}"/>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4B181731-1E1E-7CB1-E8E3-8D50C8E0B459}"/>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D1A8C791-61AA-083C-A4C2-05A4224D5A89}"/>
              </a:ext>
            </a:extLst>
          </p:cNvPr>
          <p:cNvSpPr/>
          <p:nvPr/>
        </p:nvSpPr>
        <p:spPr>
          <a:xfrm>
            <a:off x="5758543" y="1095284"/>
            <a:ext cx="6055086" cy="555475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F0F715B8-6ADA-51A3-34B5-A6F0C61AE09A}"/>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 Candidate’s answer with Principal Examiner’s comments</a:t>
            </a:r>
          </a:p>
        </p:txBody>
      </p:sp>
      <p:sp>
        <p:nvSpPr>
          <p:cNvPr id="3" name="TextBox 2">
            <a:extLst>
              <a:ext uri="{FF2B5EF4-FFF2-40B4-BE49-F238E27FC236}">
                <a16:creationId xmlns:a16="http://schemas.microsoft.com/office/drawing/2014/main" id="{CDFD3060-152D-B549-AC8E-D1FEDD1FAC71}"/>
              </a:ext>
            </a:extLst>
          </p:cNvPr>
          <p:cNvSpPr txBox="1"/>
          <p:nvPr/>
        </p:nvSpPr>
        <p:spPr>
          <a:xfrm>
            <a:off x="282574" y="1095284"/>
            <a:ext cx="4071711" cy="5401479"/>
          </a:xfrm>
          <a:prstGeom prst="rect">
            <a:avLst/>
          </a:prstGeom>
          <a:noFill/>
        </p:spPr>
        <p:txBody>
          <a:bodyPr wrap="square">
            <a:spAutoFit/>
          </a:bodyPr>
          <a:lstStyle/>
          <a:p>
            <a:r>
              <a:rPr lang="en-US" sz="1500" dirty="0"/>
              <a:t>After-school club is a useful tool for use of families from any background. It suits the needs of </a:t>
            </a:r>
            <a:r>
              <a:rPr lang="en-US" sz="1500" dirty="0" err="1"/>
              <a:t>singal</a:t>
            </a:r>
            <a:r>
              <a:rPr lang="en-US" sz="1500" dirty="0"/>
              <a:t> parent families as, if the parent works longer hours than schools runs for, it allows the parent comfort in knowing their child is in a safe and secure environment and relieves stress from the shoulders. After-school club can learn of the </a:t>
            </a:r>
            <a:r>
              <a:rPr lang="en-US" sz="1500" dirty="0" err="1"/>
              <a:t>childrens</a:t>
            </a:r>
            <a:r>
              <a:rPr lang="en-US" sz="1500" dirty="0"/>
              <a:t> interests and allow them to do things they would like to do. Such as several children enjoying football and allowing them an environment and community to play football with, instead of kicking a ball alone. Children who may feel more isolated can use after-school club as a way to slowly ease out of their comfort zone, talking to and befriending people they may not have spoken to otherwise. A child who may come from a home they would rather not return to can use after-school club as a safe haven, keeping them around people they trust and giving them a way to communicate their issues to a trusted adult who can hopefully help them.</a:t>
            </a:r>
            <a:endParaRPr lang="en-GB" sz="1500" dirty="0"/>
          </a:p>
        </p:txBody>
      </p:sp>
    </p:spTree>
    <p:extLst>
      <p:ext uri="{BB962C8B-B14F-4D97-AF65-F5344CB8AC3E}">
        <p14:creationId xmlns:p14="http://schemas.microsoft.com/office/powerpoint/2010/main" val="2719054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1E658-68F2-221E-2CC6-92AC4BA85E19}"/>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E8EF8A2B-5452-AF7F-A629-1E1FC9A18F0D}"/>
              </a:ext>
            </a:extLst>
          </p:cNvPr>
          <p:cNvSpPr>
            <a:spLocks noGrp="1"/>
          </p:cNvSpPr>
          <p:nvPr>
            <p:ph type="title"/>
          </p:nvPr>
        </p:nvSpPr>
        <p:spPr>
          <a:xfrm>
            <a:off x="282012" y="208722"/>
            <a:ext cx="5091890" cy="447261"/>
          </a:xfrm>
        </p:spPr>
        <p:txBody>
          <a:bodyPr/>
          <a:lstStyle/>
          <a:p>
            <a:r>
              <a:rPr lang="en-GB" sz="1800" dirty="0"/>
              <a:t>Question 7(a) and mark scheme </a:t>
            </a:r>
          </a:p>
        </p:txBody>
      </p:sp>
      <p:sp>
        <p:nvSpPr>
          <p:cNvPr id="12" name="TextBox 11">
            <a:extLst>
              <a:ext uri="{FF2B5EF4-FFF2-40B4-BE49-F238E27FC236}">
                <a16:creationId xmlns:a16="http://schemas.microsoft.com/office/drawing/2014/main" id="{CF4FEC1B-91C0-670A-B5EB-0950CAF301E7}"/>
              </a:ext>
            </a:extLst>
          </p:cNvPr>
          <p:cNvSpPr txBox="1"/>
          <p:nvPr/>
        </p:nvSpPr>
        <p:spPr>
          <a:xfrm>
            <a:off x="6405261" y="64030"/>
            <a:ext cx="3771868" cy="738664"/>
          </a:xfrm>
          <a:prstGeom prst="rect">
            <a:avLst/>
          </a:prstGeom>
          <a:noFill/>
        </p:spPr>
        <p:txBody>
          <a:bodyPr wrap="square">
            <a:spAutoFit/>
          </a:bodyPr>
          <a:lstStyle/>
          <a:p>
            <a:r>
              <a:rPr lang="en-US" sz="1400" dirty="0">
                <a:solidFill>
                  <a:schemeClr val="accent1"/>
                </a:solidFill>
                <a:highlight>
                  <a:srgbClr val="FFFF00"/>
                </a:highlight>
              </a:rPr>
              <a:t>Command Verb: </a:t>
            </a:r>
            <a:r>
              <a:rPr lang="en-US" sz="1400" b="1" i="1" dirty="0">
                <a:solidFill>
                  <a:schemeClr val="accent1"/>
                </a:solidFill>
                <a:highlight>
                  <a:srgbClr val="FFFF00"/>
                </a:highlight>
              </a:rPr>
              <a:t>Explain</a:t>
            </a:r>
            <a:r>
              <a:rPr lang="en-US" sz="1400" i="1" dirty="0">
                <a:solidFill>
                  <a:schemeClr val="accent1"/>
                </a:solidFill>
                <a:highlight>
                  <a:srgbClr val="FFFF00"/>
                </a:highlight>
              </a:rPr>
              <a:t> </a:t>
            </a:r>
          </a:p>
          <a:p>
            <a:r>
              <a:rPr lang="en-US" sz="1400" i="1" dirty="0">
                <a:solidFill>
                  <a:schemeClr val="accent1"/>
                </a:solidFill>
                <a:highlight>
                  <a:srgbClr val="FFFF00"/>
                </a:highlight>
              </a:rPr>
              <a:t>Provide details and reasons for how </a:t>
            </a:r>
          </a:p>
          <a:p>
            <a:r>
              <a:rPr lang="en-US" sz="1400" i="1" dirty="0">
                <a:solidFill>
                  <a:schemeClr val="accent1"/>
                </a:solidFill>
                <a:highlight>
                  <a:srgbClr val="FFFF00"/>
                </a:highlight>
              </a:rPr>
              <a:t>and why something is the way it is</a:t>
            </a:r>
          </a:p>
        </p:txBody>
      </p:sp>
      <p:pic>
        <p:nvPicPr>
          <p:cNvPr id="3" name="Picture 2" descr="A screenshot of a survey&#10;&#10;AI-generated content may be incorrect.">
            <a:extLst>
              <a:ext uri="{FF2B5EF4-FFF2-40B4-BE49-F238E27FC236}">
                <a16:creationId xmlns:a16="http://schemas.microsoft.com/office/drawing/2014/main" id="{7D18BD79-853E-6CD3-0CF5-07D1370C2B7F}"/>
              </a:ext>
            </a:extLst>
          </p:cNvPr>
          <p:cNvPicPr>
            <a:picLocks noChangeAspect="1"/>
          </p:cNvPicPr>
          <p:nvPr/>
        </p:nvPicPr>
        <p:blipFill>
          <a:blip r:embed="rId2"/>
          <a:stretch>
            <a:fillRect/>
          </a:stretch>
        </p:blipFill>
        <p:spPr>
          <a:xfrm>
            <a:off x="282012" y="1170065"/>
            <a:ext cx="5235394" cy="3429297"/>
          </a:xfrm>
          <a:prstGeom prst="rect">
            <a:avLst/>
          </a:prstGeom>
        </p:spPr>
      </p:pic>
      <p:sp>
        <p:nvSpPr>
          <p:cNvPr id="6" name="TextBox 5">
            <a:extLst>
              <a:ext uri="{FF2B5EF4-FFF2-40B4-BE49-F238E27FC236}">
                <a16:creationId xmlns:a16="http://schemas.microsoft.com/office/drawing/2014/main" id="{F508C694-8A1E-9DCF-A7B5-7C373E0D8540}"/>
              </a:ext>
            </a:extLst>
          </p:cNvPr>
          <p:cNvSpPr txBox="1"/>
          <p:nvPr/>
        </p:nvSpPr>
        <p:spPr>
          <a:xfrm>
            <a:off x="282012" y="4525620"/>
            <a:ext cx="5091890" cy="2123658"/>
          </a:xfrm>
          <a:prstGeom prst="rect">
            <a:avLst/>
          </a:prstGeom>
          <a:noFill/>
        </p:spPr>
        <p:txBody>
          <a:bodyPr wrap="square">
            <a:spAutoFit/>
          </a:bodyPr>
          <a:lstStyle/>
          <a:p>
            <a:r>
              <a:rPr lang="en-US" sz="1200" b="0" i="0" u="none" strike="noStrike" baseline="0" dirty="0">
                <a:solidFill>
                  <a:srgbClr val="000000"/>
                </a:solidFill>
                <a:latin typeface="Arial" panose="020B0604020202020204" pitchFamily="34" charset="0"/>
              </a:rPr>
              <a:t>Award up to </a:t>
            </a:r>
            <a:r>
              <a:rPr lang="en-US" sz="1200" b="1" i="0" u="none" strike="noStrike" baseline="0" dirty="0">
                <a:solidFill>
                  <a:srgbClr val="000000"/>
                </a:solidFill>
                <a:latin typeface="Arial" panose="020B0604020202020204" pitchFamily="34" charset="0"/>
              </a:rPr>
              <a:t>6 </a:t>
            </a:r>
            <a:r>
              <a:rPr lang="en-US" sz="1200" b="0" i="0" u="none" strike="noStrike" baseline="0" dirty="0">
                <a:solidFill>
                  <a:srgbClr val="000000"/>
                </a:solidFill>
                <a:latin typeface="Arial" panose="020B0604020202020204" pitchFamily="34" charset="0"/>
              </a:rPr>
              <a:t>marks. </a:t>
            </a:r>
          </a:p>
          <a:p>
            <a:r>
              <a:rPr lang="en-US" sz="1200" b="1" i="0" u="none" strike="noStrike" baseline="0" dirty="0">
                <a:solidFill>
                  <a:srgbClr val="000000"/>
                </a:solidFill>
                <a:latin typeface="Arial" panose="020B0604020202020204" pitchFamily="34" charset="0"/>
              </a:rPr>
              <a:t>Award 0 </a:t>
            </a:r>
            <a:r>
              <a:rPr lang="en-US" sz="1200" b="0" i="0" u="none" strike="noStrike" baseline="0" dirty="0">
                <a:solidFill>
                  <a:srgbClr val="000000"/>
                </a:solidFill>
                <a:latin typeface="Arial" panose="020B0604020202020204" pitchFamily="34" charset="0"/>
              </a:rPr>
              <a:t>marks where response is not creditworthy. </a:t>
            </a:r>
          </a:p>
          <a:p>
            <a:r>
              <a:rPr lang="en-US" sz="1200" b="1" i="0" u="none" strike="noStrike" baseline="0" dirty="0">
                <a:solidFill>
                  <a:srgbClr val="000000"/>
                </a:solidFill>
                <a:latin typeface="Arial" panose="020B0604020202020204" pitchFamily="34" charset="0"/>
              </a:rPr>
              <a:t>Award 1-2 </a:t>
            </a:r>
            <a:r>
              <a:rPr lang="en-US" sz="1200" b="0" i="0" u="none" strike="noStrike" baseline="0" dirty="0">
                <a:solidFill>
                  <a:srgbClr val="000000"/>
                </a:solidFill>
                <a:latin typeface="Arial" panose="020B0604020202020204" pitchFamily="34" charset="0"/>
              </a:rPr>
              <a:t>for a basic explanation showing limited knowledge and understanding of how the outdoor environment supports the holistic development of children in the early years. </a:t>
            </a:r>
          </a:p>
          <a:p>
            <a:r>
              <a:rPr lang="en-US" sz="1200" b="1" i="0" u="none" strike="noStrike" baseline="0" dirty="0">
                <a:solidFill>
                  <a:srgbClr val="000000"/>
                </a:solidFill>
                <a:latin typeface="Arial" panose="020B0604020202020204" pitchFamily="34" charset="0"/>
              </a:rPr>
              <a:t>Award 3-4 </a:t>
            </a:r>
            <a:r>
              <a:rPr lang="en-US" sz="1200" b="0" i="0" u="none" strike="noStrike" baseline="0" dirty="0">
                <a:solidFill>
                  <a:srgbClr val="000000"/>
                </a:solidFill>
                <a:latin typeface="Arial" panose="020B0604020202020204" pitchFamily="34" charset="0"/>
              </a:rPr>
              <a:t>marks for a good explanation showing some knowledge and understanding of how the outdoor environment supports the holistic development of children in the early years. </a:t>
            </a:r>
          </a:p>
          <a:p>
            <a:r>
              <a:rPr lang="en-US" sz="1200" b="1" i="0" u="none" strike="noStrike" baseline="0" dirty="0">
                <a:solidFill>
                  <a:srgbClr val="000000"/>
                </a:solidFill>
                <a:latin typeface="Arial" panose="020B0604020202020204" pitchFamily="34" charset="0"/>
              </a:rPr>
              <a:t>Award 5-6 </a:t>
            </a:r>
            <a:r>
              <a:rPr lang="en-US" sz="1200" b="0" i="0" u="none" strike="noStrike" baseline="0" dirty="0">
                <a:solidFill>
                  <a:srgbClr val="000000"/>
                </a:solidFill>
                <a:latin typeface="Arial" panose="020B0604020202020204" pitchFamily="34" charset="0"/>
              </a:rPr>
              <a:t>marks for a very good explanation showing sound knowledge and understanding of how the outdoor environment supports the holistic development of children in the early year. 	</a:t>
            </a:r>
          </a:p>
        </p:txBody>
      </p:sp>
      <p:sp>
        <p:nvSpPr>
          <p:cNvPr id="8" name="TextBox 7">
            <a:extLst>
              <a:ext uri="{FF2B5EF4-FFF2-40B4-BE49-F238E27FC236}">
                <a16:creationId xmlns:a16="http://schemas.microsoft.com/office/drawing/2014/main" id="{86E5213C-7CAF-74F4-598F-DCBE3A9D9941}"/>
              </a:ext>
            </a:extLst>
          </p:cNvPr>
          <p:cNvSpPr txBox="1"/>
          <p:nvPr/>
        </p:nvSpPr>
        <p:spPr>
          <a:xfrm>
            <a:off x="6405261" y="1178064"/>
            <a:ext cx="5486400" cy="5078313"/>
          </a:xfrm>
          <a:prstGeom prst="rect">
            <a:avLst/>
          </a:prstGeom>
          <a:noFill/>
        </p:spPr>
        <p:txBody>
          <a:bodyPr wrap="square">
            <a:spAutoFit/>
          </a:bodyPr>
          <a:lstStyle/>
          <a:p>
            <a:r>
              <a:rPr lang="en-GB" sz="1200" b="0" i="0" u="none" strike="noStrike" baseline="0" dirty="0">
                <a:solidFill>
                  <a:srgbClr val="000000"/>
                </a:solidFill>
                <a:latin typeface="Arial" panose="020B0604020202020204" pitchFamily="34" charset="0"/>
              </a:rPr>
              <a:t>Response may refer to: </a:t>
            </a:r>
          </a:p>
          <a:p>
            <a:pPr marL="352425" indent="-352425"/>
            <a:r>
              <a:rPr lang="en-US" sz="1200" b="0" i="0" u="none" strike="noStrike" baseline="0" dirty="0">
                <a:solidFill>
                  <a:srgbClr val="000000"/>
                </a:solidFill>
                <a:latin typeface="Arial" panose="020B0604020202020204" pitchFamily="34" charset="0"/>
              </a:rPr>
              <a:t>• 	Allows exploration of the natural world and helps make sense of their surroundings </a:t>
            </a:r>
          </a:p>
          <a:p>
            <a:pPr marL="352425" indent="-352425"/>
            <a:r>
              <a:rPr lang="en-GB" sz="1200" b="0" i="0" u="none" strike="noStrike" baseline="0" dirty="0">
                <a:solidFill>
                  <a:srgbClr val="000000"/>
                </a:solidFill>
                <a:latin typeface="Arial" panose="020B0604020202020204" pitchFamily="34" charset="0"/>
              </a:rPr>
              <a:t>• 	Encourages development of independence </a:t>
            </a:r>
          </a:p>
          <a:p>
            <a:pPr marL="352425" indent="-352425"/>
            <a:r>
              <a:rPr lang="en-GB" sz="1200" b="0" i="0" u="none" strike="noStrike" baseline="0" dirty="0">
                <a:solidFill>
                  <a:srgbClr val="000000"/>
                </a:solidFill>
                <a:latin typeface="Arial" panose="020B0604020202020204" pitchFamily="34" charset="0"/>
              </a:rPr>
              <a:t>• 	Provides flexible learning experiences </a:t>
            </a:r>
          </a:p>
          <a:p>
            <a:pPr marL="352425" indent="-352425"/>
            <a:r>
              <a:rPr lang="en-US" sz="1200" b="0" i="0" u="none" strike="noStrike" baseline="0" dirty="0">
                <a:solidFill>
                  <a:srgbClr val="000000"/>
                </a:solidFill>
                <a:latin typeface="Arial" panose="020B0604020202020204" pitchFamily="34" charset="0"/>
              </a:rPr>
              <a:t>• 	Enables children to consolidate and practice indoor learning to develop cognitive skills </a:t>
            </a:r>
          </a:p>
          <a:p>
            <a:pPr marL="352425" indent="-352425"/>
            <a:r>
              <a:rPr lang="en-US" sz="1200" b="0" i="0" u="none" strike="noStrike" baseline="0" dirty="0">
                <a:solidFill>
                  <a:srgbClr val="000000"/>
                </a:solidFill>
                <a:latin typeface="Arial" panose="020B0604020202020204" pitchFamily="34" charset="0"/>
              </a:rPr>
              <a:t>• 	Supports mathematical development through planning and designing whilst constructing </a:t>
            </a:r>
          </a:p>
          <a:p>
            <a:pPr marL="352425" indent="-352425"/>
            <a:r>
              <a:rPr lang="en-US" sz="1200" b="0" i="0" u="none" strike="noStrike" baseline="0" dirty="0">
                <a:solidFill>
                  <a:srgbClr val="000000"/>
                </a:solidFill>
                <a:latin typeface="Arial" panose="020B0604020202020204" pitchFamily="34" charset="0"/>
              </a:rPr>
              <a:t>• 	Develops motor skills, moving materials, climbing and manipulating small resources </a:t>
            </a:r>
          </a:p>
          <a:p>
            <a:pPr marL="352425" indent="-352425"/>
            <a:r>
              <a:rPr lang="en-US" sz="1200" b="0" i="0" u="none" strike="noStrike" baseline="0" dirty="0">
                <a:solidFill>
                  <a:srgbClr val="000000"/>
                </a:solidFill>
                <a:latin typeface="Arial" panose="020B0604020202020204" pitchFamily="34" charset="0"/>
              </a:rPr>
              <a:t>• 	Encourages creative development using natural materials </a:t>
            </a:r>
          </a:p>
          <a:p>
            <a:pPr marL="352425" indent="-352425"/>
            <a:r>
              <a:rPr lang="en-US" sz="1200" b="0" i="0" u="none" strike="noStrike" baseline="0" dirty="0">
                <a:solidFill>
                  <a:srgbClr val="000000"/>
                </a:solidFill>
                <a:latin typeface="Arial" panose="020B0604020202020204" pitchFamily="34" charset="0"/>
              </a:rPr>
              <a:t>• 	Use of large open spaces supports physical skills </a:t>
            </a:r>
          </a:p>
          <a:p>
            <a:pPr marL="352425" indent="-352425"/>
            <a:r>
              <a:rPr lang="en-GB" sz="1200" b="0" i="0" u="none" strike="noStrike" baseline="0" dirty="0">
                <a:solidFill>
                  <a:srgbClr val="000000"/>
                </a:solidFill>
                <a:latin typeface="Arial" panose="020B0604020202020204" pitchFamily="34" charset="0"/>
              </a:rPr>
              <a:t>• 	Develops use of imagination </a:t>
            </a:r>
          </a:p>
          <a:p>
            <a:pPr marL="352425" indent="-352425"/>
            <a:r>
              <a:rPr lang="en-US" sz="1200" b="0" i="0" u="none" strike="noStrike" baseline="0" dirty="0">
                <a:solidFill>
                  <a:srgbClr val="000000"/>
                </a:solidFill>
                <a:latin typeface="Arial" panose="020B0604020202020204" pitchFamily="34" charset="0"/>
              </a:rPr>
              <a:t>• 	Enables children to develop an understanding of living things </a:t>
            </a:r>
          </a:p>
          <a:p>
            <a:pPr marL="352425" indent="-352425"/>
            <a:r>
              <a:rPr lang="en-US" sz="1200" b="0" i="0" u="none" strike="noStrike" baseline="0" dirty="0">
                <a:solidFill>
                  <a:srgbClr val="000000"/>
                </a:solidFill>
                <a:latin typeface="Arial" panose="020B0604020202020204" pitchFamily="34" charset="0"/>
              </a:rPr>
              <a:t>• 	Supports well-being and expression of emotions and feelings </a:t>
            </a:r>
          </a:p>
          <a:p>
            <a:pPr marL="352425" indent="-352425"/>
            <a:r>
              <a:rPr lang="en-US" sz="1200" b="0" i="0" u="none" strike="noStrike" baseline="0" dirty="0">
                <a:solidFill>
                  <a:srgbClr val="000000"/>
                </a:solidFill>
                <a:latin typeface="Arial" panose="020B0604020202020204" pitchFamily="34" charset="0"/>
              </a:rPr>
              <a:t>• 	New language can be explored as new outdoor words are introduced </a:t>
            </a:r>
          </a:p>
          <a:p>
            <a:pPr marL="352425" indent="-352425"/>
            <a:r>
              <a:rPr lang="en-US" sz="1200" b="0" i="0" u="none" strike="noStrike" baseline="0" dirty="0">
                <a:solidFill>
                  <a:srgbClr val="000000"/>
                </a:solidFill>
                <a:latin typeface="Arial" panose="020B0604020202020204" pitchFamily="34" charset="0"/>
              </a:rPr>
              <a:t>• 	An active approach can be more appropriate for some children which will enhance all round learning </a:t>
            </a:r>
          </a:p>
          <a:p>
            <a:pPr marL="352425" indent="-352425"/>
            <a:r>
              <a:rPr lang="en-US" sz="1200" b="0" i="0" u="none" strike="noStrike" baseline="0" dirty="0">
                <a:solidFill>
                  <a:srgbClr val="000000"/>
                </a:solidFill>
                <a:latin typeface="Arial" panose="020B0604020202020204" pitchFamily="34" charset="0"/>
              </a:rPr>
              <a:t>• 	Freedom of movement allows exploration and investigation </a:t>
            </a:r>
          </a:p>
          <a:p>
            <a:pPr marL="352425" indent="-352425"/>
            <a:r>
              <a:rPr lang="en-US" sz="1200" b="0" i="0" u="none" strike="noStrike" baseline="0" dirty="0">
                <a:solidFill>
                  <a:srgbClr val="000000"/>
                </a:solidFill>
                <a:latin typeface="Arial" panose="020B0604020202020204" pitchFamily="34" charset="0"/>
              </a:rPr>
              <a:t>• 	Enables an understanding of risk taking and encourages responsibility </a:t>
            </a:r>
          </a:p>
          <a:p>
            <a:pPr marL="352425" indent="-352425"/>
            <a:r>
              <a:rPr lang="en-US" sz="1200" b="0" i="0" u="none" strike="noStrike" baseline="0" dirty="0">
                <a:solidFill>
                  <a:srgbClr val="000000"/>
                </a:solidFill>
                <a:latin typeface="Arial" panose="020B0604020202020204" pitchFamily="34" charset="0"/>
              </a:rPr>
              <a:t>• 	Helps children develop friendships through play experiences </a:t>
            </a:r>
          </a:p>
          <a:p>
            <a:pPr marL="352425" indent="-352425"/>
            <a:r>
              <a:rPr lang="en-US" sz="1200" b="0" i="0" u="none" strike="noStrike" baseline="0" dirty="0">
                <a:solidFill>
                  <a:srgbClr val="000000"/>
                </a:solidFill>
                <a:latin typeface="Arial" panose="020B0604020202020204" pitchFamily="34" charset="0"/>
              </a:rPr>
              <a:t>• 	Provides opportunities to develop literacy skills using a variety of tools </a:t>
            </a:r>
          </a:p>
          <a:p>
            <a:pPr marL="352425" indent="-352425"/>
            <a:r>
              <a:rPr lang="en-US" sz="1200" b="0" i="0" u="none" strike="noStrike" baseline="0" dirty="0">
                <a:solidFill>
                  <a:srgbClr val="000000"/>
                </a:solidFill>
                <a:latin typeface="Arial" panose="020B0604020202020204" pitchFamily="34" charset="0"/>
              </a:rPr>
              <a:t>• 	Enhances team building and co-operation </a:t>
            </a:r>
          </a:p>
          <a:p>
            <a:endParaRPr lang="en-GB" sz="12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This list is not exhaustive. </a:t>
            </a:r>
          </a:p>
          <a:p>
            <a:r>
              <a:rPr lang="en-US" sz="1200" b="0" i="0" u="none" strike="noStrike" baseline="0" dirty="0">
                <a:solidFill>
                  <a:srgbClr val="000000"/>
                </a:solidFill>
                <a:latin typeface="Arial" panose="020B0604020202020204" pitchFamily="34" charset="0"/>
              </a:rPr>
              <a:t>Credit any other relevant response. 	</a:t>
            </a:r>
          </a:p>
        </p:txBody>
      </p:sp>
    </p:spTree>
    <p:extLst>
      <p:ext uri="{BB962C8B-B14F-4D97-AF65-F5344CB8AC3E}">
        <p14:creationId xmlns:p14="http://schemas.microsoft.com/office/powerpoint/2010/main" val="1626387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E5382F-CC72-08B6-6F5B-C79FEF3F207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837217F-E602-293C-E89C-31F04B7ABF91}"/>
              </a:ext>
            </a:extLst>
          </p:cNvPr>
          <p:cNvSpPr txBox="1"/>
          <p:nvPr/>
        </p:nvSpPr>
        <p:spPr>
          <a:xfrm>
            <a:off x="7130143" y="1365964"/>
            <a:ext cx="4523672" cy="4955203"/>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sz="1400" i="1" dirty="0">
              <a:solidFill>
                <a:srgbClr val="0070C0"/>
              </a:solidFill>
            </a:endParaRPr>
          </a:p>
          <a:p>
            <a:r>
              <a:rPr lang="en-GB" sz="1600" i="1" dirty="0">
                <a:solidFill>
                  <a:srgbClr val="0070C0"/>
                </a:solidFill>
              </a:rPr>
              <a:t>This is a very good response in line with the top band as seen in the mark scheme. There is clear understanding of holistic development as the learner moves from one area to another indicating understanding of most aspects in turn. We can see very good use of the command verb where the learner explains each aspect of development in relation to how each is supported in the outdoor environment. Correct use of terminology is used where the learner mentions the happy chemical, serotonin. </a:t>
            </a:r>
          </a:p>
          <a:p>
            <a:r>
              <a:rPr lang="en-GB" sz="1600" i="1" dirty="0">
                <a:solidFill>
                  <a:srgbClr val="0070C0"/>
                </a:solidFill>
              </a:rPr>
              <a:t>Although well develop,1 mark may have been lost due to the lack of inclusion of language development, examples of vocabulary learned in the outdoors may have enhanced the response.</a:t>
            </a:r>
          </a:p>
          <a:p>
            <a:endParaRPr lang="en-GB" sz="1000" b="1" i="1" dirty="0">
              <a:solidFill>
                <a:srgbClr val="0070C0"/>
              </a:solidFill>
            </a:endParaRPr>
          </a:p>
          <a:p>
            <a:r>
              <a:rPr lang="en-GB" b="1" i="1" dirty="0">
                <a:solidFill>
                  <a:srgbClr val="0070C0"/>
                </a:solidFill>
              </a:rPr>
              <a:t>Marks awarded 5/6</a:t>
            </a:r>
          </a:p>
        </p:txBody>
      </p:sp>
      <p:sp>
        <p:nvSpPr>
          <p:cNvPr id="10" name="Speech Bubble: Rectangle with Corners Rounded 9">
            <a:extLst>
              <a:ext uri="{FF2B5EF4-FFF2-40B4-BE49-F238E27FC236}">
                <a16:creationId xmlns:a16="http://schemas.microsoft.com/office/drawing/2014/main" id="{2C4CFE4D-DBD7-DEE4-C11A-E6A91DE29317}"/>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547FF5DF-7E54-33BC-2CFE-D39E30DA581E}"/>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3625E96D-7A94-8D3D-EF6C-B441222413FA}"/>
              </a:ext>
            </a:extLst>
          </p:cNvPr>
          <p:cNvSpPr/>
          <p:nvPr/>
        </p:nvSpPr>
        <p:spPr>
          <a:xfrm>
            <a:off x="6778112" y="1095284"/>
            <a:ext cx="5161789" cy="5478422"/>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A416A494-2C30-6315-A3B2-99430AAED0A1}"/>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7(a) Candidate’s answer with Principal Examiner’s comments</a:t>
            </a:r>
          </a:p>
        </p:txBody>
      </p:sp>
      <p:sp>
        <p:nvSpPr>
          <p:cNvPr id="3" name="TextBox 2">
            <a:extLst>
              <a:ext uri="{FF2B5EF4-FFF2-40B4-BE49-F238E27FC236}">
                <a16:creationId xmlns:a16="http://schemas.microsoft.com/office/drawing/2014/main" id="{E99A5224-BB87-839C-3BC2-5DEB0EDC27A3}"/>
              </a:ext>
            </a:extLst>
          </p:cNvPr>
          <p:cNvSpPr txBox="1"/>
          <p:nvPr/>
        </p:nvSpPr>
        <p:spPr>
          <a:xfrm>
            <a:off x="252097" y="1095283"/>
            <a:ext cx="5332273" cy="5632311"/>
          </a:xfrm>
          <a:prstGeom prst="rect">
            <a:avLst/>
          </a:prstGeom>
          <a:noFill/>
        </p:spPr>
        <p:txBody>
          <a:bodyPr wrap="square">
            <a:spAutoFit/>
          </a:bodyPr>
          <a:lstStyle/>
          <a:p>
            <a:r>
              <a:rPr lang="en-US" sz="1500" dirty="0"/>
              <a:t>Having an outdoor environment supports the children holistically. Physically, the child will be jumping, running, skipping climbing etc. Which generally supports their physical development. The child will also feel a sense of achievement when they do something physically challenging like jumping off platforms or climbing a tree. The child's muscles and bones are still growing, so they will constantly be being used too. Intellectually, by having </a:t>
            </a:r>
            <a:r>
              <a:rPr lang="en-US" sz="1500" dirty="0" err="1"/>
              <a:t>acess</a:t>
            </a:r>
            <a:r>
              <a:rPr lang="en-US" sz="1500" dirty="0"/>
              <a:t> to the outdoors the children will learn about lots of new things. The child will learn about weather, temperature, insects and loads of other outdoor things. This supports their intellectual development because they will be learning about new things which then supports them even more. Emotionally, the child might have a stronger self confidence or more self esteem when playing outside because they will feel more able to climb, jump and run. They might find it easier to be themselves outside too. Being outside and playing with their friends will also give them a stronger sense of belonging and they may also be happier because when children run, jump, climb etc. it </a:t>
            </a:r>
            <a:r>
              <a:rPr lang="en-US" sz="1500" dirty="0" err="1"/>
              <a:t>realeses</a:t>
            </a:r>
            <a:r>
              <a:rPr lang="en-US" sz="1500" dirty="0"/>
              <a:t> happy chemicals known as serotonin, making the child feel happier when outside. Socially, the child may also develop </a:t>
            </a:r>
            <a:r>
              <a:rPr lang="en-US" sz="1500" dirty="0" err="1"/>
              <a:t>nbew</a:t>
            </a:r>
            <a:r>
              <a:rPr lang="en-US" sz="1500" dirty="0"/>
              <a:t> friendships or stronger bonds from being outside </a:t>
            </a:r>
            <a:r>
              <a:rPr lang="en-US" sz="1500" dirty="0" err="1"/>
              <a:t>bcause</a:t>
            </a:r>
            <a:r>
              <a:rPr lang="en-US" sz="1500" dirty="0"/>
              <a:t> they are playing games or doing </a:t>
            </a:r>
            <a:r>
              <a:rPr lang="en-US" sz="1500" dirty="0" err="1"/>
              <a:t>activites</a:t>
            </a:r>
            <a:r>
              <a:rPr lang="en-US" sz="1500" dirty="0"/>
              <a:t> with their friends.</a:t>
            </a:r>
            <a:endParaRPr lang="en-GB" sz="1500" dirty="0"/>
          </a:p>
        </p:txBody>
      </p:sp>
    </p:spTree>
    <p:extLst>
      <p:ext uri="{BB962C8B-B14F-4D97-AF65-F5344CB8AC3E}">
        <p14:creationId xmlns:p14="http://schemas.microsoft.com/office/powerpoint/2010/main" val="3555522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7C0A9-A717-C1AE-B4CA-4B4940AE0B6D}"/>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D00F0BEE-6700-1364-E4A5-9CE6A3987F8D}"/>
              </a:ext>
            </a:extLst>
          </p:cNvPr>
          <p:cNvSpPr>
            <a:spLocks noGrp="1"/>
          </p:cNvSpPr>
          <p:nvPr>
            <p:ph type="title"/>
          </p:nvPr>
        </p:nvSpPr>
        <p:spPr>
          <a:xfrm>
            <a:off x="282012" y="208722"/>
            <a:ext cx="5091890" cy="447261"/>
          </a:xfrm>
        </p:spPr>
        <p:txBody>
          <a:bodyPr/>
          <a:lstStyle/>
          <a:p>
            <a:r>
              <a:rPr lang="en-GB" sz="1800" dirty="0"/>
              <a:t>Question 7(b) and mark scheme </a:t>
            </a:r>
          </a:p>
        </p:txBody>
      </p:sp>
      <p:sp>
        <p:nvSpPr>
          <p:cNvPr id="12" name="TextBox 11">
            <a:extLst>
              <a:ext uri="{FF2B5EF4-FFF2-40B4-BE49-F238E27FC236}">
                <a16:creationId xmlns:a16="http://schemas.microsoft.com/office/drawing/2014/main" id="{CBA0CB15-0228-2CCB-D2C4-E0D5A55E2C22}"/>
              </a:ext>
            </a:extLst>
          </p:cNvPr>
          <p:cNvSpPr txBox="1"/>
          <p:nvPr/>
        </p:nvSpPr>
        <p:spPr>
          <a:xfrm>
            <a:off x="6405261" y="51798"/>
            <a:ext cx="3771868" cy="738664"/>
          </a:xfrm>
          <a:prstGeom prst="rect">
            <a:avLst/>
          </a:prstGeom>
          <a:noFill/>
        </p:spPr>
        <p:txBody>
          <a:bodyPr wrap="square">
            <a:spAutoFit/>
          </a:bodyPr>
          <a:lstStyle/>
          <a:p>
            <a:r>
              <a:rPr lang="en-US" sz="1400" dirty="0">
                <a:solidFill>
                  <a:schemeClr val="accent1"/>
                </a:solidFill>
                <a:highlight>
                  <a:srgbClr val="FFFF00"/>
                </a:highlight>
              </a:rPr>
              <a:t>Command Verb: </a:t>
            </a:r>
            <a:r>
              <a:rPr lang="en-US" sz="1400" b="1" i="1" dirty="0">
                <a:solidFill>
                  <a:srgbClr val="0070C0"/>
                </a:solidFill>
                <a:highlight>
                  <a:srgbClr val="FFFF00"/>
                </a:highlight>
              </a:rPr>
              <a:t>Name</a:t>
            </a:r>
            <a:br>
              <a:rPr lang="en-US" sz="1400" b="1" i="1" dirty="0">
                <a:solidFill>
                  <a:srgbClr val="0070C0"/>
                </a:solidFill>
                <a:highlight>
                  <a:srgbClr val="FFFF00"/>
                </a:highlight>
              </a:rPr>
            </a:br>
            <a:r>
              <a:rPr lang="en-US" sz="1400" i="1" dirty="0">
                <a:solidFill>
                  <a:schemeClr val="accent1"/>
                </a:solidFill>
                <a:highlight>
                  <a:srgbClr val="FFFF00"/>
                </a:highlight>
              </a:rPr>
              <a:t>Provide/name/select/</a:t>
            </a:r>
            <a:r>
              <a:rPr lang="en-US" sz="1400" i="1" dirty="0" err="1">
                <a:solidFill>
                  <a:schemeClr val="accent1"/>
                </a:solidFill>
                <a:highlight>
                  <a:srgbClr val="FFFF00"/>
                </a:highlight>
              </a:rPr>
              <a:t>recognise</a:t>
            </a:r>
            <a:r>
              <a:rPr lang="en-US" sz="1400" i="1" dirty="0">
                <a:solidFill>
                  <a:schemeClr val="accent1"/>
                </a:solidFill>
                <a:highlight>
                  <a:srgbClr val="FFFF00"/>
                </a:highlight>
              </a:rPr>
              <a:t> brief facts or examples (from a given source or from recall) </a:t>
            </a:r>
          </a:p>
        </p:txBody>
      </p:sp>
      <p:pic>
        <p:nvPicPr>
          <p:cNvPr id="3" name="Picture 2" descr="A screenshot of a computer&#10;&#10;AI-generated content may be incorrect.">
            <a:extLst>
              <a:ext uri="{FF2B5EF4-FFF2-40B4-BE49-F238E27FC236}">
                <a16:creationId xmlns:a16="http://schemas.microsoft.com/office/drawing/2014/main" id="{8F5AEFF9-D994-A0C1-DF39-A8C4FEBCD140}"/>
              </a:ext>
            </a:extLst>
          </p:cNvPr>
          <p:cNvPicPr>
            <a:picLocks noChangeAspect="1"/>
          </p:cNvPicPr>
          <p:nvPr/>
        </p:nvPicPr>
        <p:blipFill>
          <a:blip r:embed="rId2"/>
          <a:stretch>
            <a:fillRect/>
          </a:stretch>
        </p:blipFill>
        <p:spPr>
          <a:xfrm>
            <a:off x="222336" y="1225545"/>
            <a:ext cx="5151566" cy="2149026"/>
          </a:xfrm>
          <a:prstGeom prst="rect">
            <a:avLst/>
          </a:prstGeom>
        </p:spPr>
      </p:pic>
      <p:sp>
        <p:nvSpPr>
          <p:cNvPr id="6" name="TextBox 5">
            <a:extLst>
              <a:ext uri="{FF2B5EF4-FFF2-40B4-BE49-F238E27FC236}">
                <a16:creationId xmlns:a16="http://schemas.microsoft.com/office/drawing/2014/main" id="{A64D11DC-E4D6-E85F-F514-B28BFF73DC48}"/>
              </a:ext>
            </a:extLst>
          </p:cNvPr>
          <p:cNvSpPr txBox="1"/>
          <p:nvPr/>
        </p:nvSpPr>
        <p:spPr>
          <a:xfrm>
            <a:off x="6529137" y="1259175"/>
            <a:ext cx="4957011" cy="4524315"/>
          </a:xfrm>
          <a:prstGeom prst="rect">
            <a:avLst/>
          </a:prstGeom>
          <a:noFill/>
        </p:spPr>
        <p:txBody>
          <a:bodyPr wrap="square">
            <a:spAutoFit/>
          </a:bodyPr>
          <a:lstStyle/>
          <a:p>
            <a:r>
              <a:rPr lang="en-US" sz="1200" b="1" i="0" u="none" strike="noStrike" baseline="0" dirty="0">
                <a:solidFill>
                  <a:srgbClr val="000000"/>
                </a:solidFill>
                <a:latin typeface="Arial" panose="020B0604020202020204" pitchFamily="34" charset="0"/>
              </a:rPr>
              <a:t>Award 0 </a:t>
            </a:r>
            <a:r>
              <a:rPr lang="en-US" sz="1200" b="0" i="0" u="none" strike="noStrike" baseline="0" dirty="0">
                <a:solidFill>
                  <a:srgbClr val="000000"/>
                </a:solidFill>
                <a:latin typeface="Arial" panose="020B0604020202020204" pitchFamily="34" charset="0"/>
              </a:rPr>
              <a:t>marks where response is not creditworthy. </a:t>
            </a:r>
          </a:p>
          <a:p>
            <a:r>
              <a:rPr lang="en-US" sz="1200" b="1" i="0" u="none" strike="noStrike" baseline="0" dirty="0">
                <a:solidFill>
                  <a:srgbClr val="000000"/>
                </a:solidFill>
                <a:latin typeface="Arial" panose="020B0604020202020204" pitchFamily="34" charset="0"/>
              </a:rPr>
              <a:t>Award 1 </a:t>
            </a:r>
            <a:r>
              <a:rPr lang="en-US" sz="1200" b="0" i="0" u="none" strike="noStrike" baseline="0" dirty="0">
                <a:solidFill>
                  <a:srgbClr val="000000"/>
                </a:solidFill>
                <a:latin typeface="Arial" panose="020B0604020202020204" pitchFamily="34" charset="0"/>
              </a:rPr>
              <a:t>mark for each relevant response to a maximum of </a:t>
            </a:r>
            <a:r>
              <a:rPr lang="en-US" sz="1200" b="1" i="0" u="none" strike="noStrike" baseline="0" dirty="0">
                <a:solidFill>
                  <a:srgbClr val="000000"/>
                </a:solidFill>
                <a:latin typeface="Arial" panose="020B0604020202020204" pitchFamily="34" charset="0"/>
              </a:rPr>
              <a:t>3 marks</a:t>
            </a:r>
            <a:r>
              <a:rPr lang="en-US" sz="1200" b="0" i="0" u="none" strike="noStrike" baseline="0" dirty="0">
                <a:solidFill>
                  <a:srgbClr val="000000"/>
                </a:solidFill>
                <a:latin typeface="Arial" panose="020B0604020202020204" pitchFamily="34" charset="0"/>
              </a:rPr>
              <a:t>. </a:t>
            </a:r>
          </a:p>
          <a:p>
            <a:endParaRPr lang="en-GB" sz="1200" b="0" i="0" u="none" strike="noStrike" baseline="0" dirty="0">
              <a:solidFill>
                <a:srgbClr val="000000"/>
              </a:solidFill>
              <a:latin typeface="Arial" panose="020B0604020202020204" pitchFamily="34" charset="0"/>
            </a:endParaRPr>
          </a:p>
          <a:p>
            <a:r>
              <a:rPr lang="en-GB" sz="1200" b="0" i="0" u="none" strike="noStrike" baseline="0" dirty="0">
                <a:solidFill>
                  <a:srgbClr val="000000"/>
                </a:solidFill>
                <a:latin typeface="Arial" panose="020B0604020202020204" pitchFamily="34" charset="0"/>
              </a:rPr>
              <a:t>Response may refer to: </a:t>
            </a:r>
          </a:p>
          <a:p>
            <a:r>
              <a:rPr lang="en-GB" sz="1200" b="0" i="0" u="none" strike="noStrike" baseline="0" dirty="0">
                <a:solidFill>
                  <a:srgbClr val="000000"/>
                </a:solidFill>
                <a:latin typeface="Arial" panose="020B0604020202020204" pitchFamily="34" charset="0"/>
              </a:rPr>
              <a:t>• Twigs </a:t>
            </a:r>
          </a:p>
          <a:p>
            <a:r>
              <a:rPr lang="en-GB" sz="1200" b="0" i="0" u="none" strike="noStrike" baseline="0" dirty="0">
                <a:solidFill>
                  <a:srgbClr val="000000"/>
                </a:solidFill>
                <a:latin typeface="Arial" panose="020B0604020202020204" pitchFamily="34" charset="0"/>
              </a:rPr>
              <a:t>• Rocks </a:t>
            </a:r>
          </a:p>
          <a:p>
            <a:r>
              <a:rPr lang="en-GB" sz="1200" b="0" i="0" u="none" strike="noStrike" baseline="0" dirty="0">
                <a:solidFill>
                  <a:srgbClr val="000000"/>
                </a:solidFill>
                <a:latin typeface="Arial" panose="020B0604020202020204" pitchFamily="34" charset="0"/>
              </a:rPr>
              <a:t>• Stones </a:t>
            </a:r>
          </a:p>
          <a:p>
            <a:r>
              <a:rPr lang="en-GB" sz="1200" b="0" i="0" u="none" strike="noStrike" baseline="0" dirty="0">
                <a:solidFill>
                  <a:srgbClr val="000000"/>
                </a:solidFill>
                <a:latin typeface="Arial" panose="020B0604020202020204" pitchFamily="34" charset="0"/>
              </a:rPr>
              <a:t>• Gravel </a:t>
            </a:r>
          </a:p>
          <a:p>
            <a:r>
              <a:rPr lang="en-GB" sz="1200" b="0" i="0" u="none" strike="noStrike" baseline="0" dirty="0">
                <a:solidFill>
                  <a:srgbClr val="000000"/>
                </a:solidFill>
                <a:latin typeface="Arial" panose="020B0604020202020204" pitchFamily="34" charset="0"/>
              </a:rPr>
              <a:t>• Mud </a:t>
            </a:r>
          </a:p>
          <a:p>
            <a:r>
              <a:rPr lang="en-GB" sz="1200" b="0" i="0" u="none" strike="noStrike" baseline="0" dirty="0">
                <a:solidFill>
                  <a:srgbClr val="000000"/>
                </a:solidFill>
                <a:latin typeface="Arial" panose="020B0604020202020204" pitchFamily="34" charset="0"/>
              </a:rPr>
              <a:t>• Water </a:t>
            </a:r>
          </a:p>
          <a:p>
            <a:r>
              <a:rPr lang="en-GB" sz="1200" b="0" i="0" u="none" strike="noStrike" baseline="0" dirty="0">
                <a:solidFill>
                  <a:srgbClr val="000000"/>
                </a:solidFill>
                <a:latin typeface="Arial" panose="020B0604020202020204" pitchFamily="34" charset="0"/>
              </a:rPr>
              <a:t>• Sand </a:t>
            </a:r>
          </a:p>
          <a:p>
            <a:r>
              <a:rPr lang="en-GB" sz="1200" b="0" i="0" u="none" strike="noStrike" baseline="0" dirty="0">
                <a:solidFill>
                  <a:srgbClr val="000000"/>
                </a:solidFill>
                <a:latin typeface="Arial" panose="020B0604020202020204" pitchFamily="34" charset="0"/>
              </a:rPr>
              <a:t>• Sticks </a:t>
            </a:r>
          </a:p>
          <a:p>
            <a:r>
              <a:rPr lang="en-GB" sz="1200" b="0" i="0" u="none" strike="noStrike" baseline="0" dirty="0">
                <a:solidFill>
                  <a:srgbClr val="000000"/>
                </a:solidFill>
                <a:latin typeface="Arial" panose="020B0604020202020204" pitchFamily="34" charset="0"/>
              </a:rPr>
              <a:t>• Leaves </a:t>
            </a:r>
          </a:p>
          <a:p>
            <a:r>
              <a:rPr lang="en-GB" sz="1200" b="0" i="0" u="none" strike="noStrike" baseline="0" dirty="0">
                <a:solidFill>
                  <a:srgbClr val="000000"/>
                </a:solidFill>
                <a:latin typeface="Arial" panose="020B0604020202020204" pitchFamily="34" charset="0"/>
              </a:rPr>
              <a:t>• Branches </a:t>
            </a:r>
          </a:p>
          <a:p>
            <a:r>
              <a:rPr lang="en-GB" sz="1200" b="0" i="0" u="none" strike="noStrike" baseline="0" dirty="0">
                <a:solidFill>
                  <a:srgbClr val="000000"/>
                </a:solidFill>
                <a:latin typeface="Arial" panose="020B0604020202020204" pitchFamily="34" charset="0"/>
              </a:rPr>
              <a:t>• Grass </a:t>
            </a:r>
          </a:p>
          <a:p>
            <a:r>
              <a:rPr lang="en-GB" sz="1200" b="0" i="0" u="none" strike="noStrike" baseline="0" dirty="0">
                <a:solidFill>
                  <a:srgbClr val="000000"/>
                </a:solidFill>
                <a:latin typeface="Arial" panose="020B0604020202020204" pitchFamily="34" charset="0"/>
              </a:rPr>
              <a:t>• Straw </a:t>
            </a:r>
          </a:p>
          <a:p>
            <a:r>
              <a:rPr lang="en-GB" sz="1200" b="0" i="0" u="none" strike="noStrike" baseline="0" dirty="0">
                <a:solidFill>
                  <a:srgbClr val="000000"/>
                </a:solidFill>
                <a:latin typeface="Arial" panose="020B0604020202020204" pitchFamily="34" charset="0"/>
              </a:rPr>
              <a:t>• Pebbles </a:t>
            </a:r>
          </a:p>
          <a:p>
            <a:r>
              <a:rPr lang="en-GB" sz="1200" b="0" i="0" u="none" strike="noStrike" baseline="0" dirty="0">
                <a:solidFill>
                  <a:srgbClr val="000000"/>
                </a:solidFill>
                <a:latin typeface="Arial" panose="020B0604020202020204" pitchFamily="34" charset="0"/>
              </a:rPr>
              <a:t>• Moss </a:t>
            </a:r>
          </a:p>
          <a:p>
            <a:r>
              <a:rPr lang="en-GB" sz="1200" b="0" i="0" u="none" strike="noStrike" baseline="0" dirty="0">
                <a:solidFill>
                  <a:srgbClr val="000000"/>
                </a:solidFill>
                <a:latin typeface="Arial" panose="020B0604020202020204" pitchFamily="34" charset="0"/>
              </a:rPr>
              <a:t>• Logs </a:t>
            </a:r>
          </a:p>
          <a:p>
            <a:r>
              <a:rPr lang="en-GB" sz="1200" b="0" i="0" u="none" strike="noStrike" baseline="0" dirty="0">
                <a:solidFill>
                  <a:srgbClr val="000000"/>
                </a:solidFill>
                <a:latin typeface="Arial" panose="020B0604020202020204" pitchFamily="34" charset="0"/>
              </a:rPr>
              <a:t>• Flowers and plants </a:t>
            </a:r>
          </a:p>
          <a:p>
            <a:r>
              <a:rPr lang="en-GB" sz="1200" b="0" i="0" u="none" strike="noStrike" baseline="0" dirty="0">
                <a:solidFill>
                  <a:srgbClr val="000000"/>
                </a:solidFill>
                <a:latin typeface="Arial" panose="020B0604020202020204" pitchFamily="34" charset="0"/>
              </a:rPr>
              <a:t>• Construction area/tools </a:t>
            </a:r>
          </a:p>
          <a:p>
            <a:endParaRPr lang="en-GB" sz="12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This list is not exhaustive. </a:t>
            </a:r>
          </a:p>
          <a:p>
            <a:r>
              <a:rPr lang="en-US" sz="1200" b="0" i="0" u="none" strike="noStrike" baseline="0" dirty="0">
                <a:solidFill>
                  <a:srgbClr val="000000"/>
                </a:solidFill>
                <a:latin typeface="Arial" panose="020B0604020202020204" pitchFamily="34" charset="0"/>
              </a:rPr>
              <a:t>Credit any other relevant response. 	</a:t>
            </a:r>
          </a:p>
        </p:txBody>
      </p:sp>
    </p:spTree>
    <p:extLst>
      <p:ext uri="{BB962C8B-B14F-4D97-AF65-F5344CB8AC3E}">
        <p14:creationId xmlns:p14="http://schemas.microsoft.com/office/powerpoint/2010/main" val="843029257"/>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52524657497A2488D027024D5393674" ma:contentTypeVersion="13" ma:contentTypeDescription="Create a new document." ma:contentTypeScope="" ma:versionID="1057b9bf6675f587d849eb79dac12242">
  <xsd:schema xmlns:xsd="http://www.w3.org/2001/XMLSchema" xmlns:xs="http://www.w3.org/2001/XMLSchema" xmlns:p="http://schemas.microsoft.com/office/2006/metadata/properties" xmlns:ns2="4b79feab-058e-4c2e-823a-69751971cc6e" xmlns:ns3="36f98b4f-ba65-4a7d-9a34-48b23de556cb" targetNamespace="http://schemas.microsoft.com/office/2006/metadata/properties" ma:root="true" ma:fieldsID="0a2c2d501e4949da31423a8d6e89b492" ns2:_="" ns3:_="">
    <xsd:import namespace="4b79feab-058e-4c2e-823a-69751971cc6e"/>
    <xsd:import namespace="36f98b4f-ba65-4a7d-9a34-48b23de556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79feab-058e-4c2e-823a-69751971cc6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3317158d-5997-432d-8f64-ed5253ed3d4a}" ma:internalName="TaxCatchAll"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b79feab-058e-4c2e-823a-69751971cc6e">
      <Terms xmlns="http://schemas.microsoft.com/office/infopath/2007/PartnerControls"/>
    </lcf76f155ced4ddcb4097134ff3c332f>
    <TaxCatchAll xmlns="36f98b4f-ba65-4a7d-9a34-48b23de556cb" xsi:nil="true"/>
  </documentManagement>
</p:properties>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B442D70D-9144-461D-90FF-5A9410B4D3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79feab-058e-4c2e-823a-69751971cc6e"/>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 ds:uri="4b79feab-058e-4c2e-823a-69751971cc6e"/>
    <ds:schemaRef ds:uri="c0a85908-52b8-4619-8b41-4d05385b3eab"/>
  </ds:schemaRefs>
</ds:datastoreItem>
</file>

<file path=docMetadata/LabelInfo.xml><?xml version="1.0" encoding="utf-8"?>
<clbl:labelList xmlns:clbl="http://schemas.microsoft.com/office/2020/mipLabelMetadata">
  <clbl:label id="{8330bda6-d095-477b-8893-df3ed8791773}" enabled="1" method="Privileged" siteId="{b6d3492e-0aa1-4a60-840d-b706a96e670d}" removed="0"/>
</clbl:labelList>
</file>

<file path=docProps/app.xml><?xml version="1.0" encoding="utf-8"?>
<Properties xmlns="http://schemas.openxmlformats.org/officeDocument/2006/extended-properties" xmlns:vt="http://schemas.openxmlformats.org/officeDocument/2006/docPropsVTypes">
  <TotalTime>20234</TotalTime>
  <Words>4349</Words>
  <Application>Microsoft Office PowerPoint</Application>
  <PresentationFormat>Widescreen</PresentationFormat>
  <Paragraphs>278</Paragraphs>
  <Slides>18</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Aptos</vt:lpstr>
      <vt:lpstr>Arial</vt:lpstr>
      <vt:lpstr>Calibri</vt:lpstr>
      <vt:lpstr>Courier New</vt:lpstr>
      <vt:lpstr>Lato</vt:lpstr>
      <vt:lpstr>Office Theme</vt:lpstr>
      <vt:lpstr>1_Office Theme</vt:lpstr>
      <vt:lpstr>PowerPoint Presentation</vt:lpstr>
      <vt:lpstr>PowerPoint Presentation</vt:lpstr>
      <vt:lpstr>Question 4(a) and mark scheme </vt:lpstr>
      <vt:lpstr>Question 4(a) Candidate’s answer with Principal Examiner’s comments</vt:lpstr>
      <vt:lpstr>Question 5 and mark scheme </vt:lpstr>
      <vt:lpstr>Question 5 Candidate’s answer with Principal Examiner’s comments</vt:lpstr>
      <vt:lpstr>Question 7(a) and mark scheme </vt:lpstr>
      <vt:lpstr>Question 7(a) Candidate’s answer with Principal Examiner’s comments</vt:lpstr>
      <vt:lpstr>Question 7(b) and mark scheme </vt:lpstr>
      <vt:lpstr>Question 7(b) Candidate’s answer with Principal Examiner’s comments</vt:lpstr>
      <vt:lpstr>Question 8(a) and mark scheme </vt:lpstr>
      <vt:lpstr>Question 8(a) Candidate’s answer with Principal Examiner’s comments</vt:lpstr>
      <vt:lpstr>Question 8(b) and mark scheme </vt:lpstr>
      <vt:lpstr>Question 8(b) Candidate’s answer with Principal Examiner’s comments</vt:lpstr>
      <vt:lpstr>Question 9(a) and mark scheme </vt:lpstr>
      <vt:lpstr>Question 9(a) Candidate’s answer with Principal Examiner’s comments</vt:lpstr>
      <vt:lpstr>Question 9(b) and mark scheme </vt:lpstr>
      <vt:lpstr>Question 9(b) Candidate’s answer with Principal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53</cp:revision>
  <dcterms:created xsi:type="dcterms:W3CDTF">2020-09-10T07:54:11Z</dcterms:created>
  <dcterms:modified xsi:type="dcterms:W3CDTF">2026-04-20T08:18:10Z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0x010100352524657497A2488D027024D5393674</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y fmtid="{D5CDD505-2E9C-101B-9397-08002B2CF9AE}" pid="9" name="MSIP_Label_8330bda6-d095-477b-8893-df3ed8791773_Enabled">
    <vt:lpwstr>true</vt:lpwstr>
  </property>
  <property fmtid="{D5CDD505-2E9C-101B-9397-08002B2CF9AE}" pid="10" name="MSIP_Label_8330bda6-d095-477b-8893-df3ed8791773_SetDate">
    <vt:lpwstr>2025-04-08T13:25:34Z</vt:lpwstr>
  </property>
  <property fmtid="{D5CDD505-2E9C-101B-9397-08002B2CF9AE}" pid="11" name="MSIP_Label_8330bda6-d095-477b-8893-df3ed8791773_Method">
    <vt:lpwstr>Privileged</vt:lpwstr>
  </property>
  <property fmtid="{D5CDD505-2E9C-101B-9397-08002B2CF9AE}" pid="12" name="MSIP_Label_8330bda6-d095-477b-8893-df3ed8791773_Name">
    <vt:lpwstr>8330bda6-d095-477b-8893-df3ed8791773</vt:lpwstr>
  </property>
  <property fmtid="{D5CDD505-2E9C-101B-9397-08002B2CF9AE}" pid="13" name="MSIP_Label_8330bda6-d095-477b-8893-df3ed8791773_SiteId">
    <vt:lpwstr>b6d3492e-0aa1-4a60-840d-b706a96e670d</vt:lpwstr>
  </property>
  <property fmtid="{D5CDD505-2E9C-101B-9397-08002B2CF9AE}" pid="14" name="MSIP_Label_8330bda6-d095-477b-8893-df3ed8791773_ActionId">
    <vt:lpwstr>4de28aaf-9407-4f41-aefd-f5ccfe38feab</vt:lpwstr>
  </property>
  <property fmtid="{D5CDD505-2E9C-101B-9397-08002B2CF9AE}" pid="15" name="MSIP_Label_8330bda6-d095-477b-8893-df3ed8791773_ContentBits">
    <vt:lpwstr>0</vt:lpwstr>
  </property>
  <property fmtid="{D5CDD505-2E9C-101B-9397-08002B2CF9AE}" pid="16" name="MSIP_Label_8330bda6-d095-477b-8893-df3ed8791773_Tag">
    <vt:lpwstr>10, 0, 1, 1</vt:lpwstr>
  </property>
</Properties>
</file>